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774" r:id="rId3"/>
    <p:sldId id="378" r:id="rId4"/>
    <p:sldId id="752" r:id="rId5"/>
    <p:sldId id="760" r:id="rId6"/>
    <p:sldId id="761" r:id="rId7"/>
    <p:sldId id="762" r:id="rId8"/>
    <p:sldId id="763" r:id="rId9"/>
    <p:sldId id="764" r:id="rId10"/>
    <p:sldId id="765" r:id="rId11"/>
    <p:sldId id="775" r:id="rId12"/>
    <p:sldId id="776" r:id="rId13"/>
    <p:sldId id="777" r:id="rId14"/>
    <p:sldId id="260" r:id="rId15"/>
    <p:sldId id="273" r:id="rId16"/>
    <p:sldId id="264" r:id="rId17"/>
    <p:sldId id="266" r:id="rId18"/>
    <p:sldId id="270" r:id="rId19"/>
    <p:sldId id="272" r:id="rId20"/>
    <p:sldId id="268" r:id="rId21"/>
    <p:sldId id="274" r:id="rId22"/>
    <p:sldId id="269" r:id="rId23"/>
    <p:sldId id="277" r:id="rId24"/>
    <p:sldId id="279" r:id="rId25"/>
    <p:sldId id="312" r:id="rId26"/>
    <p:sldId id="281" r:id="rId27"/>
    <p:sldId id="282" r:id="rId28"/>
    <p:sldId id="283" r:id="rId29"/>
    <p:sldId id="766" r:id="rId30"/>
    <p:sldId id="768" r:id="rId31"/>
    <p:sldId id="778" r:id="rId32"/>
    <p:sldId id="767" r:id="rId33"/>
    <p:sldId id="769" r:id="rId34"/>
    <p:sldId id="770" r:id="rId35"/>
    <p:sldId id="771" r:id="rId36"/>
    <p:sldId id="772" r:id="rId37"/>
    <p:sldId id="504" r:id="rId38"/>
    <p:sldId id="29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5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9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8C31DF-9B7C-4FB7-91CA-4A7F6B223314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620787-F5FE-46E4-896A-D3F5BE9199CE}">
      <dgm:prSet/>
      <dgm:spPr>
        <a:solidFill>
          <a:srgbClr val="0070C0"/>
        </a:solidFill>
      </dgm:spPr>
      <dgm:t>
        <a:bodyPr/>
        <a:lstStyle/>
        <a:p>
          <a:pPr rtl="0"/>
          <a:r>
            <a:rPr lang="en-US" dirty="0"/>
            <a:t>Store</a:t>
          </a:r>
        </a:p>
      </dgm:t>
    </dgm:pt>
    <dgm:pt modelId="{F92CDBA9-D0AE-462D-9AE9-5191BC7F7CF4}" type="parTrans" cxnId="{DA90BC47-5C3B-49EA-99B7-3EC4DA70644E}">
      <dgm:prSet/>
      <dgm:spPr/>
      <dgm:t>
        <a:bodyPr/>
        <a:lstStyle/>
        <a:p>
          <a:endParaRPr lang="en-US"/>
        </a:p>
      </dgm:t>
    </dgm:pt>
    <dgm:pt modelId="{41AE161C-4B9E-4CEA-9FB7-B049A9ECF008}" type="sibTrans" cxnId="{DA90BC47-5C3B-49EA-99B7-3EC4DA70644E}">
      <dgm:prSet/>
      <dgm:spPr/>
      <dgm:t>
        <a:bodyPr/>
        <a:lstStyle/>
        <a:p>
          <a:endParaRPr lang="en-US"/>
        </a:p>
      </dgm:t>
    </dgm:pt>
    <dgm:pt modelId="{98B059FF-78D4-40AE-8EB6-D93A37FBE66F}">
      <dgm:prSet/>
      <dgm:spPr>
        <a:solidFill>
          <a:srgbClr val="0070C0"/>
        </a:solidFill>
      </dgm:spPr>
      <dgm:t>
        <a:bodyPr/>
        <a:lstStyle/>
        <a:p>
          <a:pPr rtl="0"/>
          <a:r>
            <a:rPr lang="en-US"/>
            <a:t>Access</a:t>
          </a:r>
        </a:p>
      </dgm:t>
    </dgm:pt>
    <dgm:pt modelId="{65E80DFA-5E34-43A4-98AA-E2461001CA2B}" type="parTrans" cxnId="{60A1C455-27F6-4103-8092-0F4C23B80585}">
      <dgm:prSet/>
      <dgm:spPr/>
      <dgm:t>
        <a:bodyPr/>
        <a:lstStyle/>
        <a:p>
          <a:endParaRPr lang="en-US"/>
        </a:p>
      </dgm:t>
    </dgm:pt>
    <dgm:pt modelId="{E8EE8F53-026C-437E-B4DB-CCF3CB765737}" type="sibTrans" cxnId="{60A1C455-27F6-4103-8092-0F4C23B80585}">
      <dgm:prSet/>
      <dgm:spPr/>
      <dgm:t>
        <a:bodyPr/>
        <a:lstStyle/>
        <a:p>
          <a:endParaRPr lang="en-US"/>
        </a:p>
      </dgm:t>
    </dgm:pt>
    <dgm:pt modelId="{95DC62A0-406E-4293-9B2C-E376AA2C42FB}">
      <dgm:prSet/>
      <dgm:spPr>
        <a:solidFill>
          <a:srgbClr val="0070C0"/>
        </a:solidFill>
      </dgm:spPr>
      <dgm:t>
        <a:bodyPr/>
        <a:lstStyle/>
        <a:p>
          <a:pPr rtl="0"/>
          <a:r>
            <a:rPr lang="en-US" dirty="0"/>
            <a:t>Encrypt</a:t>
          </a:r>
        </a:p>
      </dgm:t>
    </dgm:pt>
    <dgm:pt modelId="{E324E473-ACE4-4C77-997F-656E2A8803CF}" type="parTrans" cxnId="{F102ED94-5375-45F5-AF75-838992207EEE}">
      <dgm:prSet/>
      <dgm:spPr/>
      <dgm:t>
        <a:bodyPr/>
        <a:lstStyle/>
        <a:p>
          <a:endParaRPr lang="en-US"/>
        </a:p>
      </dgm:t>
    </dgm:pt>
    <dgm:pt modelId="{E20CC066-C72D-4310-B5A1-79D2D72CFEF3}" type="sibTrans" cxnId="{F102ED94-5375-45F5-AF75-838992207EEE}">
      <dgm:prSet/>
      <dgm:spPr/>
      <dgm:t>
        <a:bodyPr/>
        <a:lstStyle/>
        <a:p>
          <a:endParaRPr lang="en-US"/>
        </a:p>
      </dgm:t>
    </dgm:pt>
    <dgm:pt modelId="{B21CFE31-D8F7-4D12-AAA3-3C5F703EA79B}" type="pres">
      <dgm:prSet presAssocID="{DA8C31DF-9B7C-4FB7-91CA-4A7F6B223314}" presName="linearFlow" presStyleCnt="0">
        <dgm:presLayoutVars>
          <dgm:dir/>
          <dgm:resizeHandles val="exact"/>
        </dgm:presLayoutVars>
      </dgm:prSet>
      <dgm:spPr/>
    </dgm:pt>
    <dgm:pt modelId="{C07156DB-1ABC-4CB3-BD2E-E33E6DF81E2D}" type="pres">
      <dgm:prSet presAssocID="{74620787-F5FE-46E4-896A-D3F5BE9199CE}" presName="composite" presStyleCnt="0"/>
      <dgm:spPr/>
    </dgm:pt>
    <dgm:pt modelId="{360F4B46-8BC3-4852-B999-B257AF29EEA0}" type="pres">
      <dgm:prSet presAssocID="{74620787-F5FE-46E4-896A-D3F5BE9199CE}" presName="imgShp" presStyleLbl="fgImgPlace1" presStyleIdx="0" presStyleCnt="3"/>
      <dgm:spPr>
        <a:blipFill dpi="0" rotWithShape="1"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AEACB77-A191-40AC-858D-0237DC33A7E0}" type="pres">
      <dgm:prSet presAssocID="{74620787-F5FE-46E4-896A-D3F5BE9199CE}" presName="txShp" presStyleLbl="node1" presStyleIdx="0" presStyleCnt="3">
        <dgm:presLayoutVars>
          <dgm:bulletEnabled val="1"/>
        </dgm:presLayoutVars>
      </dgm:prSet>
      <dgm:spPr/>
    </dgm:pt>
    <dgm:pt modelId="{32EDA148-B653-4B33-8DD1-465CCD4181A7}" type="pres">
      <dgm:prSet presAssocID="{41AE161C-4B9E-4CEA-9FB7-B049A9ECF008}" presName="spacing" presStyleCnt="0"/>
      <dgm:spPr/>
    </dgm:pt>
    <dgm:pt modelId="{E614F284-FFBB-4586-9BCB-767A0629E818}" type="pres">
      <dgm:prSet presAssocID="{98B059FF-78D4-40AE-8EB6-D93A37FBE66F}" presName="composite" presStyleCnt="0"/>
      <dgm:spPr/>
    </dgm:pt>
    <dgm:pt modelId="{4C2BF752-AA66-4501-9363-866A70076538}" type="pres">
      <dgm:prSet presAssocID="{98B059FF-78D4-40AE-8EB6-D93A37FBE66F}" presName="imgShp" presStyleLbl="fgImgPlace1" presStyleIdx="1" presStyleCnt="3"/>
      <dgm:spPr>
        <a:blipFill rotWithShape="1">
          <a:blip xmlns:r="http://schemas.openxmlformats.org/officeDocument/2006/relationships"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</dgm:pt>
    <dgm:pt modelId="{8FC88975-AB56-4343-9DBA-9309470FFF5F}" type="pres">
      <dgm:prSet presAssocID="{98B059FF-78D4-40AE-8EB6-D93A37FBE66F}" presName="txShp" presStyleLbl="node1" presStyleIdx="1" presStyleCnt="3">
        <dgm:presLayoutVars>
          <dgm:bulletEnabled val="1"/>
        </dgm:presLayoutVars>
      </dgm:prSet>
      <dgm:spPr/>
    </dgm:pt>
    <dgm:pt modelId="{D64740C3-055E-4278-8559-48A682840F87}" type="pres">
      <dgm:prSet presAssocID="{E8EE8F53-026C-437E-B4DB-CCF3CB765737}" presName="spacing" presStyleCnt="0"/>
      <dgm:spPr/>
    </dgm:pt>
    <dgm:pt modelId="{8C89F15C-91D9-4724-B561-72385C0E8089}" type="pres">
      <dgm:prSet presAssocID="{95DC62A0-406E-4293-9B2C-E376AA2C42FB}" presName="composite" presStyleCnt="0"/>
      <dgm:spPr/>
    </dgm:pt>
    <dgm:pt modelId="{2D9E9194-939E-4089-A035-01957BD49E3F}" type="pres">
      <dgm:prSet presAssocID="{95DC62A0-406E-4293-9B2C-E376AA2C42FB}" presName="imgShp" presStyleLbl="fgImgPlace1" presStyleIdx="2" presStyleCnt="3"/>
      <dgm:spPr>
        <a:blipFill rotWithShape="1"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</dgm:pt>
    <dgm:pt modelId="{80272788-7026-42D2-B125-EA1396E6B6D1}" type="pres">
      <dgm:prSet presAssocID="{95DC62A0-406E-4293-9B2C-E376AA2C42FB}" presName="txShp" presStyleLbl="node1" presStyleIdx="2" presStyleCnt="3">
        <dgm:presLayoutVars>
          <dgm:bulletEnabled val="1"/>
        </dgm:presLayoutVars>
      </dgm:prSet>
      <dgm:spPr/>
    </dgm:pt>
  </dgm:ptLst>
  <dgm:cxnLst>
    <dgm:cxn modelId="{DA90BC47-5C3B-49EA-99B7-3EC4DA70644E}" srcId="{DA8C31DF-9B7C-4FB7-91CA-4A7F6B223314}" destId="{74620787-F5FE-46E4-896A-D3F5BE9199CE}" srcOrd="0" destOrd="0" parTransId="{F92CDBA9-D0AE-462D-9AE9-5191BC7F7CF4}" sibTransId="{41AE161C-4B9E-4CEA-9FB7-B049A9ECF008}"/>
    <dgm:cxn modelId="{60A1C455-27F6-4103-8092-0F4C23B80585}" srcId="{DA8C31DF-9B7C-4FB7-91CA-4A7F6B223314}" destId="{98B059FF-78D4-40AE-8EB6-D93A37FBE66F}" srcOrd="1" destOrd="0" parTransId="{65E80DFA-5E34-43A4-98AA-E2461001CA2B}" sibTransId="{E8EE8F53-026C-437E-B4DB-CCF3CB765737}"/>
    <dgm:cxn modelId="{75D8F464-AF3E-46FE-8BB3-215E9EDB940E}" type="presOf" srcId="{DA8C31DF-9B7C-4FB7-91CA-4A7F6B223314}" destId="{B21CFE31-D8F7-4D12-AAA3-3C5F703EA79B}" srcOrd="0" destOrd="0" presId="urn:microsoft.com/office/officeart/2005/8/layout/vList3"/>
    <dgm:cxn modelId="{D78F376F-63C9-4038-9CAA-790973B2226F}" type="presOf" srcId="{95DC62A0-406E-4293-9B2C-E376AA2C42FB}" destId="{80272788-7026-42D2-B125-EA1396E6B6D1}" srcOrd="0" destOrd="0" presId="urn:microsoft.com/office/officeart/2005/8/layout/vList3"/>
    <dgm:cxn modelId="{5E467074-726F-46D3-923B-5A843FF80306}" type="presOf" srcId="{74620787-F5FE-46E4-896A-D3F5BE9199CE}" destId="{BAEACB77-A191-40AC-858D-0237DC33A7E0}" srcOrd="0" destOrd="0" presId="urn:microsoft.com/office/officeart/2005/8/layout/vList3"/>
    <dgm:cxn modelId="{F102ED94-5375-45F5-AF75-838992207EEE}" srcId="{DA8C31DF-9B7C-4FB7-91CA-4A7F6B223314}" destId="{95DC62A0-406E-4293-9B2C-E376AA2C42FB}" srcOrd="2" destOrd="0" parTransId="{E324E473-ACE4-4C77-997F-656E2A8803CF}" sibTransId="{E20CC066-C72D-4310-B5A1-79D2D72CFEF3}"/>
    <dgm:cxn modelId="{951275E5-7DBC-4680-BD5B-E18118DFFE87}" type="presOf" srcId="{98B059FF-78D4-40AE-8EB6-D93A37FBE66F}" destId="{8FC88975-AB56-4343-9DBA-9309470FFF5F}" srcOrd="0" destOrd="0" presId="urn:microsoft.com/office/officeart/2005/8/layout/vList3"/>
    <dgm:cxn modelId="{2596A99B-72E3-483A-A7DE-12C6536B0B30}" type="presParOf" srcId="{B21CFE31-D8F7-4D12-AAA3-3C5F703EA79B}" destId="{C07156DB-1ABC-4CB3-BD2E-E33E6DF81E2D}" srcOrd="0" destOrd="0" presId="urn:microsoft.com/office/officeart/2005/8/layout/vList3"/>
    <dgm:cxn modelId="{A9AB248A-A375-44C1-8FB9-5A10F6A11A8A}" type="presParOf" srcId="{C07156DB-1ABC-4CB3-BD2E-E33E6DF81E2D}" destId="{360F4B46-8BC3-4852-B999-B257AF29EEA0}" srcOrd="0" destOrd="0" presId="urn:microsoft.com/office/officeart/2005/8/layout/vList3"/>
    <dgm:cxn modelId="{73A6C123-859B-498C-AA8F-0D8D2913F612}" type="presParOf" srcId="{C07156DB-1ABC-4CB3-BD2E-E33E6DF81E2D}" destId="{BAEACB77-A191-40AC-858D-0237DC33A7E0}" srcOrd="1" destOrd="0" presId="urn:microsoft.com/office/officeart/2005/8/layout/vList3"/>
    <dgm:cxn modelId="{9B625579-0032-4983-B63A-6A4CBED85C74}" type="presParOf" srcId="{B21CFE31-D8F7-4D12-AAA3-3C5F703EA79B}" destId="{32EDA148-B653-4B33-8DD1-465CCD4181A7}" srcOrd="1" destOrd="0" presId="urn:microsoft.com/office/officeart/2005/8/layout/vList3"/>
    <dgm:cxn modelId="{A524181F-BBB6-4447-8F44-0D9E05BE4A0F}" type="presParOf" srcId="{B21CFE31-D8F7-4D12-AAA3-3C5F703EA79B}" destId="{E614F284-FFBB-4586-9BCB-767A0629E818}" srcOrd="2" destOrd="0" presId="urn:microsoft.com/office/officeart/2005/8/layout/vList3"/>
    <dgm:cxn modelId="{E124845A-4315-4379-9D5C-E5A51373C17E}" type="presParOf" srcId="{E614F284-FFBB-4586-9BCB-767A0629E818}" destId="{4C2BF752-AA66-4501-9363-866A70076538}" srcOrd="0" destOrd="0" presId="urn:microsoft.com/office/officeart/2005/8/layout/vList3"/>
    <dgm:cxn modelId="{76050962-B1AB-4D17-8AED-ADDEDA39ACEB}" type="presParOf" srcId="{E614F284-FFBB-4586-9BCB-767A0629E818}" destId="{8FC88975-AB56-4343-9DBA-9309470FFF5F}" srcOrd="1" destOrd="0" presId="urn:microsoft.com/office/officeart/2005/8/layout/vList3"/>
    <dgm:cxn modelId="{6F67E77F-07EB-4C81-B3CF-DDE2871E9832}" type="presParOf" srcId="{B21CFE31-D8F7-4D12-AAA3-3C5F703EA79B}" destId="{D64740C3-055E-4278-8559-48A682840F87}" srcOrd="3" destOrd="0" presId="urn:microsoft.com/office/officeart/2005/8/layout/vList3"/>
    <dgm:cxn modelId="{DAD914C2-D06A-4B46-8A8C-2269048E7EB9}" type="presParOf" srcId="{B21CFE31-D8F7-4D12-AAA3-3C5F703EA79B}" destId="{8C89F15C-91D9-4724-B561-72385C0E8089}" srcOrd="4" destOrd="0" presId="urn:microsoft.com/office/officeart/2005/8/layout/vList3"/>
    <dgm:cxn modelId="{69111BA0-2155-4CEC-8E21-321559B0E2CF}" type="presParOf" srcId="{8C89F15C-91D9-4724-B561-72385C0E8089}" destId="{2D9E9194-939E-4089-A035-01957BD49E3F}" srcOrd="0" destOrd="0" presId="urn:microsoft.com/office/officeart/2005/8/layout/vList3"/>
    <dgm:cxn modelId="{2535D06B-EF94-4FC6-A847-8E40800B5E80}" type="presParOf" srcId="{8C89F15C-91D9-4724-B561-72385C0E8089}" destId="{80272788-7026-42D2-B125-EA1396E6B6D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A8C31DF-9B7C-4FB7-91CA-4A7F6B223314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7F0D098-AF37-47C1-ADE8-597E2B20FD25}">
      <dgm:prSet/>
      <dgm:spPr>
        <a:solidFill>
          <a:srgbClr val="0070C0"/>
        </a:solidFill>
      </dgm:spPr>
      <dgm:t>
        <a:bodyPr/>
        <a:lstStyle/>
        <a:p>
          <a:pPr rtl="0"/>
          <a:r>
            <a:rPr lang="en-US" dirty="0"/>
            <a:t>…. and more!	</a:t>
          </a:r>
        </a:p>
      </dgm:t>
    </dgm:pt>
    <dgm:pt modelId="{2BC08DEB-B7C7-45F5-A72B-7C5BD4E9F47A}" type="sibTrans" cxnId="{08BEE381-E6A6-4BF7-9400-D69A956D8213}">
      <dgm:prSet/>
      <dgm:spPr/>
      <dgm:t>
        <a:bodyPr/>
        <a:lstStyle/>
        <a:p>
          <a:endParaRPr lang="en-US"/>
        </a:p>
      </dgm:t>
    </dgm:pt>
    <dgm:pt modelId="{594B97CE-8072-412B-855B-5C3DE7E04761}" type="parTrans" cxnId="{08BEE381-E6A6-4BF7-9400-D69A956D8213}">
      <dgm:prSet/>
      <dgm:spPr/>
      <dgm:t>
        <a:bodyPr/>
        <a:lstStyle/>
        <a:p>
          <a:endParaRPr lang="en-US"/>
        </a:p>
      </dgm:t>
    </dgm:pt>
    <dgm:pt modelId="{787AE000-7788-4365-B1AE-53FA6DD32A5A}">
      <dgm:prSet/>
      <dgm:spPr>
        <a:solidFill>
          <a:srgbClr val="0070C0"/>
        </a:solidFill>
      </dgm:spPr>
      <dgm:t>
        <a:bodyPr/>
        <a:lstStyle/>
        <a:p>
          <a:pPr rtl="0"/>
          <a:r>
            <a:rPr lang="en-US" dirty="0"/>
            <a:t>Process</a:t>
          </a:r>
        </a:p>
      </dgm:t>
    </dgm:pt>
    <dgm:pt modelId="{E74436FB-4515-4350-B9D9-3E92797F57A6}" type="sibTrans" cxnId="{E7433B56-265A-4802-B406-BE1ABC076B10}">
      <dgm:prSet/>
      <dgm:spPr/>
      <dgm:t>
        <a:bodyPr/>
        <a:lstStyle/>
        <a:p>
          <a:endParaRPr lang="en-US"/>
        </a:p>
      </dgm:t>
    </dgm:pt>
    <dgm:pt modelId="{0058AB9E-065B-476F-9768-1EEAB329024D}" type="parTrans" cxnId="{E7433B56-265A-4802-B406-BE1ABC076B10}">
      <dgm:prSet/>
      <dgm:spPr/>
      <dgm:t>
        <a:bodyPr/>
        <a:lstStyle/>
        <a:p>
          <a:endParaRPr lang="en-US"/>
        </a:p>
      </dgm:t>
    </dgm:pt>
    <dgm:pt modelId="{71954C0D-E70B-4EB7-8AB2-7A03F69DCA9F}">
      <dgm:prSet/>
      <dgm:spPr>
        <a:solidFill>
          <a:srgbClr val="0070C0"/>
        </a:solidFill>
      </dgm:spPr>
      <dgm:t>
        <a:bodyPr/>
        <a:lstStyle/>
        <a:p>
          <a:pPr rtl="0"/>
          <a:r>
            <a:rPr lang="en-US" dirty="0"/>
            <a:t>Share</a:t>
          </a:r>
        </a:p>
      </dgm:t>
    </dgm:pt>
    <dgm:pt modelId="{D700531A-CA05-4EFE-AB31-3ADC0440A914}" type="sibTrans" cxnId="{F9A987BD-4EC6-408F-8E1F-7B55F8377AD8}">
      <dgm:prSet/>
      <dgm:spPr/>
      <dgm:t>
        <a:bodyPr/>
        <a:lstStyle/>
        <a:p>
          <a:endParaRPr lang="en-US"/>
        </a:p>
      </dgm:t>
    </dgm:pt>
    <dgm:pt modelId="{98C2FCCB-83E1-4D89-BB30-B3D34647F72A}" type="parTrans" cxnId="{F9A987BD-4EC6-408F-8E1F-7B55F8377AD8}">
      <dgm:prSet/>
      <dgm:spPr/>
      <dgm:t>
        <a:bodyPr/>
        <a:lstStyle/>
        <a:p>
          <a:endParaRPr lang="en-US"/>
        </a:p>
      </dgm:t>
    </dgm:pt>
    <dgm:pt modelId="{B21CFE31-D8F7-4D12-AAA3-3C5F703EA79B}" type="pres">
      <dgm:prSet presAssocID="{DA8C31DF-9B7C-4FB7-91CA-4A7F6B223314}" presName="linearFlow" presStyleCnt="0">
        <dgm:presLayoutVars>
          <dgm:dir/>
          <dgm:resizeHandles val="exact"/>
        </dgm:presLayoutVars>
      </dgm:prSet>
      <dgm:spPr/>
    </dgm:pt>
    <dgm:pt modelId="{FD0BA1E5-E61D-45EA-8F84-AFA2D22BD115}" type="pres">
      <dgm:prSet presAssocID="{71954C0D-E70B-4EB7-8AB2-7A03F69DCA9F}" presName="composite" presStyleCnt="0"/>
      <dgm:spPr/>
    </dgm:pt>
    <dgm:pt modelId="{401D4069-5EC0-46F0-A9EA-7777D52929A7}" type="pres">
      <dgm:prSet presAssocID="{71954C0D-E70B-4EB7-8AB2-7A03F69DCA9F}" presName="imgShp" presStyleLbl="fgImgPlace1" presStyleIdx="0" presStyleCnt="3"/>
      <dgm:spPr>
        <a:blipFill dpi="0" rotWithShape="1"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3665"/>
          </a:stretch>
        </a:blipFill>
      </dgm:spPr>
    </dgm:pt>
    <dgm:pt modelId="{8AB9E08C-CF15-4965-AEEC-2A0C5A337D1D}" type="pres">
      <dgm:prSet presAssocID="{71954C0D-E70B-4EB7-8AB2-7A03F69DCA9F}" presName="txShp" presStyleLbl="node1" presStyleIdx="0" presStyleCnt="3">
        <dgm:presLayoutVars>
          <dgm:bulletEnabled val="1"/>
        </dgm:presLayoutVars>
      </dgm:prSet>
      <dgm:spPr/>
    </dgm:pt>
    <dgm:pt modelId="{D6BACECA-04D8-4CCD-96A5-AD1B8AE807BA}" type="pres">
      <dgm:prSet presAssocID="{D700531A-CA05-4EFE-AB31-3ADC0440A914}" presName="spacing" presStyleCnt="0"/>
      <dgm:spPr/>
    </dgm:pt>
    <dgm:pt modelId="{D768356C-E6B1-48E2-924C-4968845D95DA}" type="pres">
      <dgm:prSet presAssocID="{787AE000-7788-4365-B1AE-53FA6DD32A5A}" presName="composite" presStyleCnt="0"/>
      <dgm:spPr/>
    </dgm:pt>
    <dgm:pt modelId="{661056A7-D43D-4070-AE3E-B9EFD33F4986}" type="pres">
      <dgm:prSet presAssocID="{787AE000-7788-4365-B1AE-53FA6DD32A5A}" presName="imgShp" presStyleLbl="fgImgPlace1" presStyleIdx="1" presStyleCnt="3"/>
      <dgm:spPr>
        <a:blipFill rotWithShape="1">
          <a:blip xmlns:r="http://schemas.openxmlformats.org/officeDocument/2006/relationships"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</dgm:pt>
    <dgm:pt modelId="{92CBA950-EFB5-4640-A7F3-9C294FFFEDDB}" type="pres">
      <dgm:prSet presAssocID="{787AE000-7788-4365-B1AE-53FA6DD32A5A}" presName="txShp" presStyleLbl="node1" presStyleIdx="1" presStyleCnt="3">
        <dgm:presLayoutVars>
          <dgm:bulletEnabled val="1"/>
        </dgm:presLayoutVars>
      </dgm:prSet>
      <dgm:spPr/>
    </dgm:pt>
    <dgm:pt modelId="{0EA57798-ABA2-44C3-86F0-DDD49E9D5B45}" type="pres">
      <dgm:prSet presAssocID="{E74436FB-4515-4350-B9D9-3E92797F57A6}" presName="spacing" presStyleCnt="0"/>
      <dgm:spPr/>
    </dgm:pt>
    <dgm:pt modelId="{08660903-B16D-40AE-A7C8-933481ECA19B}" type="pres">
      <dgm:prSet presAssocID="{77F0D098-AF37-47C1-ADE8-597E2B20FD25}" presName="composite" presStyleCnt="0"/>
      <dgm:spPr/>
    </dgm:pt>
    <dgm:pt modelId="{2EF215D5-6745-4883-82CD-951E688703EC}" type="pres">
      <dgm:prSet presAssocID="{77F0D098-AF37-47C1-ADE8-597E2B20FD25}" presName="imgShp" presStyleLbl="fgImgPlace1" presStyleIdx="2" presStyleCnt="3"/>
      <dgm:spPr>
        <a:blipFill dpi="0" rotWithShape="1"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79"/>
          </a:stretch>
        </a:blipFill>
      </dgm:spPr>
    </dgm:pt>
    <dgm:pt modelId="{3221B609-414F-4735-8E7A-AD92EE224379}" type="pres">
      <dgm:prSet presAssocID="{77F0D098-AF37-47C1-ADE8-597E2B20FD25}" presName="txShp" presStyleLbl="node1" presStyleIdx="2" presStyleCnt="3">
        <dgm:presLayoutVars>
          <dgm:bulletEnabled val="1"/>
        </dgm:presLayoutVars>
      </dgm:prSet>
      <dgm:spPr/>
    </dgm:pt>
  </dgm:ptLst>
  <dgm:cxnLst>
    <dgm:cxn modelId="{194C4D3E-B11E-418F-818E-51185DA7FD58}" type="presOf" srcId="{71954C0D-E70B-4EB7-8AB2-7A03F69DCA9F}" destId="{8AB9E08C-CF15-4965-AEEC-2A0C5A337D1D}" srcOrd="0" destOrd="0" presId="urn:microsoft.com/office/officeart/2005/8/layout/vList3"/>
    <dgm:cxn modelId="{E7433B56-265A-4802-B406-BE1ABC076B10}" srcId="{DA8C31DF-9B7C-4FB7-91CA-4A7F6B223314}" destId="{787AE000-7788-4365-B1AE-53FA6DD32A5A}" srcOrd="1" destOrd="0" parTransId="{0058AB9E-065B-476F-9768-1EEAB329024D}" sibTransId="{E74436FB-4515-4350-B9D9-3E92797F57A6}"/>
    <dgm:cxn modelId="{ABF0767E-250C-4DE3-8456-32B78C802784}" type="presOf" srcId="{787AE000-7788-4365-B1AE-53FA6DD32A5A}" destId="{92CBA950-EFB5-4640-A7F3-9C294FFFEDDB}" srcOrd="0" destOrd="0" presId="urn:microsoft.com/office/officeart/2005/8/layout/vList3"/>
    <dgm:cxn modelId="{08BEE381-E6A6-4BF7-9400-D69A956D8213}" srcId="{DA8C31DF-9B7C-4FB7-91CA-4A7F6B223314}" destId="{77F0D098-AF37-47C1-ADE8-597E2B20FD25}" srcOrd="2" destOrd="0" parTransId="{594B97CE-8072-412B-855B-5C3DE7E04761}" sibTransId="{2BC08DEB-B7C7-45F5-A72B-7C5BD4E9F47A}"/>
    <dgm:cxn modelId="{8ACB3AA0-9B11-4B78-ABD4-BD8C8E0A96F7}" type="presOf" srcId="{77F0D098-AF37-47C1-ADE8-597E2B20FD25}" destId="{3221B609-414F-4735-8E7A-AD92EE224379}" srcOrd="0" destOrd="0" presId="urn:microsoft.com/office/officeart/2005/8/layout/vList3"/>
    <dgm:cxn modelId="{238157BC-6B80-4129-A711-02DF05218A36}" type="presOf" srcId="{DA8C31DF-9B7C-4FB7-91CA-4A7F6B223314}" destId="{B21CFE31-D8F7-4D12-AAA3-3C5F703EA79B}" srcOrd="0" destOrd="0" presId="urn:microsoft.com/office/officeart/2005/8/layout/vList3"/>
    <dgm:cxn modelId="{F9A987BD-4EC6-408F-8E1F-7B55F8377AD8}" srcId="{DA8C31DF-9B7C-4FB7-91CA-4A7F6B223314}" destId="{71954C0D-E70B-4EB7-8AB2-7A03F69DCA9F}" srcOrd="0" destOrd="0" parTransId="{98C2FCCB-83E1-4D89-BB30-B3D34647F72A}" sibTransId="{D700531A-CA05-4EFE-AB31-3ADC0440A914}"/>
    <dgm:cxn modelId="{036298B2-E6C2-43ED-AEFC-2ACA32B28F44}" type="presParOf" srcId="{B21CFE31-D8F7-4D12-AAA3-3C5F703EA79B}" destId="{FD0BA1E5-E61D-45EA-8F84-AFA2D22BD115}" srcOrd="0" destOrd="0" presId="urn:microsoft.com/office/officeart/2005/8/layout/vList3"/>
    <dgm:cxn modelId="{29282C7D-4E5F-436C-8546-08A9D2E66C57}" type="presParOf" srcId="{FD0BA1E5-E61D-45EA-8F84-AFA2D22BD115}" destId="{401D4069-5EC0-46F0-A9EA-7777D52929A7}" srcOrd="0" destOrd="0" presId="urn:microsoft.com/office/officeart/2005/8/layout/vList3"/>
    <dgm:cxn modelId="{BE77271C-0776-436B-B55E-D97BD544A1D3}" type="presParOf" srcId="{FD0BA1E5-E61D-45EA-8F84-AFA2D22BD115}" destId="{8AB9E08C-CF15-4965-AEEC-2A0C5A337D1D}" srcOrd="1" destOrd="0" presId="urn:microsoft.com/office/officeart/2005/8/layout/vList3"/>
    <dgm:cxn modelId="{EA9403B8-EE64-4B44-A3D9-6278E6F7F590}" type="presParOf" srcId="{B21CFE31-D8F7-4D12-AAA3-3C5F703EA79B}" destId="{D6BACECA-04D8-4CCD-96A5-AD1B8AE807BA}" srcOrd="1" destOrd="0" presId="urn:microsoft.com/office/officeart/2005/8/layout/vList3"/>
    <dgm:cxn modelId="{330C34A4-DC5D-4CB1-B72E-6CC01BCC06EB}" type="presParOf" srcId="{B21CFE31-D8F7-4D12-AAA3-3C5F703EA79B}" destId="{D768356C-E6B1-48E2-924C-4968845D95DA}" srcOrd="2" destOrd="0" presId="urn:microsoft.com/office/officeart/2005/8/layout/vList3"/>
    <dgm:cxn modelId="{A5B1D9AE-BF5C-4E14-98AF-EEF66557B78B}" type="presParOf" srcId="{D768356C-E6B1-48E2-924C-4968845D95DA}" destId="{661056A7-D43D-4070-AE3E-B9EFD33F4986}" srcOrd="0" destOrd="0" presId="urn:microsoft.com/office/officeart/2005/8/layout/vList3"/>
    <dgm:cxn modelId="{DB1DDCF6-4AC1-4DFF-AFC6-2AD5B74C61A8}" type="presParOf" srcId="{D768356C-E6B1-48E2-924C-4968845D95DA}" destId="{92CBA950-EFB5-4640-A7F3-9C294FFFEDDB}" srcOrd="1" destOrd="0" presId="urn:microsoft.com/office/officeart/2005/8/layout/vList3"/>
    <dgm:cxn modelId="{15F62814-716C-4044-BD69-C063B1D15B29}" type="presParOf" srcId="{B21CFE31-D8F7-4D12-AAA3-3C5F703EA79B}" destId="{0EA57798-ABA2-44C3-86F0-DDD49E9D5B45}" srcOrd="3" destOrd="0" presId="urn:microsoft.com/office/officeart/2005/8/layout/vList3"/>
    <dgm:cxn modelId="{639A827A-902F-412D-81FE-22CEE05CDDEA}" type="presParOf" srcId="{B21CFE31-D8F7-4D12-AAA3-3C5F703EA79B}" destId="{08660903-B16D-40AE-A7C8-933481ECA19B}" srcOrd="4" destOrd="0" presId="urn:microsoft.com/office/officeart/2005/8/layout/vList3"/>
    <dgm:cxn modelId="{D1EE17E4-7FF7-470F-A36F-07C5C1BC7F27}" type="presParOf" srcId="{08660903-B16D-40AE-A7C8-933481ECA19B}" destId="{2EF215D5-6745-4883-82CD-951E688703EC}" srcOrd="0" destOrd="0" presId="urn:microsoft.com/office/officeart/2005/8/layout/vList3"/>
    <dgm:cxn modelId="{EE312E29-F18E-4FAC-ABB0-A1281960656F}" type="presParOf" srcId="{08660903-B16D-40AE-A7C8-933481ECA19B}" destId="{3221B609-414F-4735-8E7A-AD92EE224379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52511BF-3B94-4BAB-BF23-B7B7CBA0B110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F988E351-90CC-44F5-BAE4-D4DF35B17871}">
      <dgm:prSet phldrT="[Text]" custT="1"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sz="1200" dirty="0">
              <a:solidFill>
                <a:srgbClr val="0000FF"/>
              </a:solidFill>
            </a:rPr>
            <a:t>L1 </a:t>
          </a:r>
        </a:p>
        <a:p>
          <a:r>
            <a:rPr lang="en-US" sz="1200" dirty="0">
              <a:solidFill>
                <a:srgbClr val="0000FF"/>
              </a:solidFill>
            </a:rPr>
            <a:t>Cache </a:t>
          </a:r>
        </a:p>
      </dgm:t>
    </dgm:pt>
    <dgm:pt modelId="{BD93646F-353C-4262-90CB-B5241651C401}" type="parTrans" cxnId="{B3561FD0-4FF1-455A-965D-2C9CBB9FB83D}">
      <dgm:prSet/>
      <dgm:spPr/>
      <dgm:t>
        <a:bodyPr/>
        <a:lstStyle/>
        <a:p>
          <a:endParaRPr lang="en-US"/>
        </a:p>
      </dgm:t>
    </dgm:pt>
    <dgm:pt modelId="{679C9611-495E-4033-ABCC-E5663F796C33}" type="sibTrans" cxnId="{B3561FD0-4FF1-455A-965D-2C9CBB9FB83D}">
      <dgm:prSet/>
      <dgm:spPr/>
      <dgm:t>
        <a:bodyPr/>
        <a:lstStyle/>
        <a:p>
          <a:endParaRPr lang="en-US"/>
        </a:p>
      </dgm:t>
    </dgm:pt>
    <dgm:pt modelId="{8179E563-BF81-42E1-A6AE-1C73F09EB69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800" dirty="0">
              <a:solidFill>
                <a:srgbClr val="0000FF"/>
              </a:solidFill>
            </a:rPr>
            <a:t>L2 Cache</a:t>
          </a:r>
        </a:p>
      </dgm:t>
    </dgm:pt>
    <dgm:pt modelId="{B88F3F20-17EF-42EB-A280-6D6C6583FAA5}" type="parTrans" cxnId="{76178EF9-4FC2-44F9-9656-083FDEAFB3E8}">
      <dgm:prSet/>
      <dgm:spPr/>
      <dgm:t>
        <a:bodyPr/>
        <a:lstStyle/>
        <a:p>
          <a:endParaRPr lang="en-US"/>
        </a:p>
      </dgm:t>
    </dgm:pt>
    <dgm:pt modelId="{6B33D9D7-8262-46A9-8F8B-237A0F593229}" type="sibTrans" cxnId="{76178EF9-4FC2-44F9-9656-083FDEAFB3E8}">
      <dgm:prSet/>
      <dgm:spPr/>
      <dgm:t>
        <a:bodyPr/>
        <a:lstStyle/>
        <a:p>
          <a:endParaRPr lang="en-US"/>
        </a:p>
      </dgm:t>
    </dgm:pt>
    <dgm:pt modelId="{6D1E3241-2026-4412-8B67-B9170D2F4820}">
      <dgm:prSet phldrT="[Text]" custT="1"/>
      <dgm:spPr>
        <a:solidFill>
          <a:schemeClr val="bg1">
            <a:lumMod val="75000"/>
          </a:schemeClr>
        </a:solidFill>
      </dgm:spPr>
      <dgm:t>
        <a:bodyPr/>
        <a:lstStyle/>
        <a:p>
          <a:r>
            <a:rPr lang="en-US" sz="2400" dirty="0">
              <a:solidFill>
                <a:srgbClr val="0000FF"/>
              </a:solidFill>
            </a:rPr>
            <a:t>L3 Cache</a:t>
          </a:r>
        </a:p>
      </dgm:t>
    </dgm:pt>
    <dgm:pt modelId="{BD6A1DB3-88F2-499B-B799-03DB102455C6}" type="parTrans" cxnId="{E719664D-CFF9-4903-8D35-F09C925501AE}">
      <dgm:prSet/>
      <dgm:spPr/>
      <dgm:t>
        <a:bodyPr/>
        <a:lstStyle/>
        <a:p>
          <a:endParaRPr lang="en-US"/>
        </a:p>
      </dgm:t>
    </dgm:pt>
    <dgm:pt modelId="{511C7806-797E-403B-88B9-6D13FACA3CD8}" type="sibTrans" cxnId="{E719664D-CFF9-4903-8D35-F09C925501AE}">
      <dgm:prSet/>
      <dgm:spPr/>
      <dgm:t>
        <a:bodyPr/>
        <a:lstStyle/>
        <a:p>
          <a:endParaRPr lang="en-US"/>
        </a:p>
      </dgm:t>
    </dgm:pt>
    <dgm:pt modelId="{DEE5177D-07C4-4594-BA18-C7D97B18A822}">
      <dgm:prSet custT="1"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 sz="2800" dirty="0">
              <a:solidFill>
                <a:srgbClr val="0000FF"/>
              </a:solidFill>
            </a:rPr>
            <a:t>Main Memory</a:t>
          </a:r>
        </a:p>
      </dgm:t>
    </dgm:pt>
    <dgm:pt modelId="{3502BAF4-E431-4F1F-A56E-8D3B3BE61FE8}" type="parTrans" cxnId="{B7F01CD4-E10B-4785-8FAD-E8A5DDF2FC5E}">
      <dgm:prSet/>
      <dgm:spPr/>
      <dgm:t>
        <a:bodyPr/>
        <a:lstStyle/>
        <a:p>
          <a:endParaRPr lang="en-US"/>
        </a:p>
      </dgm:t>
    </dgm:pt>
    <dgm:pt modelId="{1AA21463-C6A8-4DA4-8491-5E1A1FBF8AA8}" type="sibTrans" cxnId="{B7F01CD4-E10B-4785-8FAD-E8A5DDF2FC5E}">
      <dgm:prSet/>
      <dgm:spPr/>
      <dgm:t>
        <a:bodyPr/>
        <a:lstStyle/>
        <a:p>
          <a:endParaRPr lang="en-US"/>
        </a:p>
      </dgm:t>
    </dgm:pt>
    <dgm:pt modelId="{1AEC8C19-781C-4798-9761-C91BBCEDEB98}" type="pres">
      <dgm:prSet presAssocID="{752511BF-3B94-4BAB-BF23-B7B7CBA0B110}" presName="Name0" presStyleCnt="0">
        <dgm:presLayoutVars>
          <dgm:dir/>
          <dgm:animLvl val="lvl"/>
          <dgm:resizeHandles val="exact"/>
        </dgm:presLayoutVars>
      </dgm:prSet>
      <dgm:spPr/>
    </dgm:pt>
    <dgm:pt modelId="{079185B4-42AB-4588-B99E-27BAFDA36F01}" type="pres">
      <dgm:prSet presAssocID="{F988E351-90CC-44F5-BAE4-D4DF35B17871}" presName="Name8" presStyleCnt="0"/>
      <dgm:spPr/>
    </dgm:pt>
    <dgm:pt modelId="{84AE93DA-DBCC-4129-9DBC-880669825D13}" type="pres">
      <dgm:prSet presAssocID="{F988E351-90CC-44F5-BAE4-D4DF35B17871}" presName="level" presStyleLbl="node1" presStyleIdx="0" presStyleCnt="4">
        <dgm:presLayoutVars>
          <dgm:chMax val="1"/>
          <dgm:bulletEnabled val="1"/>
        </dgm:presLayoutVars>
      </dgm:prSet>
      <dgm:spPr/>
    </dgm:pt>
    <dgm:pt modelId="{93EA7DDF-7865-497C-86D2-D23537983122}" type="pres">
      <dgm:prSet presAssocID="{F988E351-90CC-44F5-BAE4-D4DF35B17871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7605286-FF8F-4C09-8911-BE98FC2C9CF6}" type="pres">
      <dgm:prSet presAssocID="{8179E563-BF81-42E1-A6AE-1C73F09EB69F}" presName="Name8" presStyleCnt="0"/>
      <dgm:spPr/>
    </dgm:pt>
    <dgm:pt modelId="{E9C8F3B4-652F-49A3-820C-ED631416E691}" type="pres">
      <dgm:prSet presAssocID="{8179E563-BF81-42E1-A6AE-1C73F09EB69F}" presName="level" presStyleLbl="node1" presStyleIdx="1" presStyleCnt="4">
        <dgm:presLayoutVars>
          <dgm:chMax val="1"/>
          <dgm:bulletEnabled val="1"/>
        </dgm:presLayoutVars>
      </dgm:prSet>
      <dgm:spPr/>
    </dgm:pt>
    <dgm:pt modelId="{1D1AE950-78AA-49F5-B529-5828DBCC4301}" type="pres">
      <dgm:prSet presAssocID="{8179E563-BF81-42E1-A6AE-1C73F09EB69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56CDC8E-9B8A-419B-A663-B1B7E1957CFD}" type="pres">
      <dgm:prSet presAssocID="{6D1E3241-2026-4412-8B67-B9170D2F4820}" presName="Name8" presStyleCnt="0"/>
      <dgm:spPr/>
    </dgm:pt>
    <dgm:pt modelId="{B7F8CF37-DFFF-440A-84D1-7E17A5FCE00C}" type="pres">
      <dgm:prSet presAssocID="{6D1E3241-2026-4412-8B67-B9170D2F4820}" presName="level" presStyleLbl="node1" presStyleIdx="2" presStyleCnt="4">
        <dgm:presLayoutVars>
          <dgm:chMax val="1"/>
          <dgm:bulletEnabled val="1"/>
        </dgm:presLayoutVars>
      </dgm:prSet>
      <dgm:spPr/>
    </dgm:pt>
    <dgm:pt modelId="{04239ECE-7199-4EA2-BFCE-3DA156C2348D}" type="pres">
      <dgm:prSet presAssocID="{6D1E3241-2026-4412-8B67-B9170D2F482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76C75DA-66B5-469E-AF75-635D574E5BE4}" type="pres">
      <dgm:prSet presAssocID="{DEE5177D-07C4-4594-BA18-C7D97B18A822}" presName="Name8" presStyleCnt="0"/>
      <dgm:spPr/>
    </dgm:pt>
    <dgm:pt modelId="{6DF2AE23-52DC-4014-8634-C5033898A063}" type="pres">
      <dgm:prSet presAssocID="{DEE5177D-07C4-4594-BA18-C7D97B18A822}" presName="level" presStyleLbl="node1" presStyleIdx="3" presStyleCnt="4">
        <dgm:presLayoutVars>
          <dgm:chMax val="1"/>
          <dgm:bulletEnabled val="1"/>
        </dgm:presLayoutVars>
      </dgm:prSet>
      <dgm:spPr/>
    </dgm:pt>
    <dgm:pt modelId="{CCD84C90-5154-4B40-B2B2-DD80626D0680}" type="pres">
      <dgm:prSet presAssocID="{DEE5177D-07C4-4594-BA18-C7D97B18A822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9CD7DC02-3243-4BFD-93BE-27A5CFC23D56}" type="presOf" srcId="{DEE5177D-07C4-4594-BA18-C7D97B18A822}" destId="{6DF2AE23-52DC-4014-8634-C5033898A063}" srcOrd="0" destOrd="0" presId="urn:microsoft.com/office/officeart/2005/8/layout/pyramid1"/>
    <dgm:cxn modelId="{6CB7021D-7560-433B-A7FE-368CF48C0A82}" type="presOf" srcId="{6D1E3241-2026-4412-8B67-B9170D2F4820}" destId="{04239ECE-7199-4EA2-BFCE-3DA156C2348D}" srcOrd="1" destOrd="0" presId="urn:microsoft.com/office/officeart/2005/8/layout/pyramid1"/>
    <dgm:cxn modelId="{E719664D-CFF9-4903-8D35-F09C925501AE}" srcId="{752511BF-3B94-4BAB-BF23-B7B7CBA0B110}" destId="{6D1E3241-2026-4412-8B67-B9170D2F4820}" srcOrd="2" destOrd="0" parTransId="{BD6A1DB3-88F2-499B-B799-03DB102455C6}" sibTransId="{511C7806-797E-403B-88B9-6D13FACA3CD8}"/>
    <dgm:cxn modelId="{328E6E54-D376-4157-B83F-B3D8FFE55A51}" type="presOf" srcId="{752511BF-3B94-4BAB-BF23-B7B7CBA0B110}" destId="{1AEC8C19-781C-4798-9761-C91BBCEDEB98}" srcOrd="0" destOrd="0" presId="urn:microsoft.com/office/officeart/2005/8/layout/pyramid1"/>
    <dgm:cxn modelId="{1183F78B-A777-4D3F-8203-292520080D26}" type="presOf" srcId="{DEE5177D-07C4-4594-BA18-C7D97B18A822}" destId="{CCD84C90-5154-4B40-B2B2-DD80626D0680}" srcOrd="1" destOrd="0" presId="urn:microsoft.com/office/officeart/2005/8/layout/pyramid1"/>
    <dgm:cxn modelId="{B87FC18C-FE64-49DB-8E7B-89207CBBCE37}" type="presOf" srcId="{8179E563-BF81-42E1-A6AE-1C73F09EB69F}" destId="{E9C8F3B4-652F-49A3-820C-ED631416E691}" srcOrd="0" destOrd="0" presId="urn:microsoft.com/office/officeart/2005/8/layout/pyramid1"/>
    <dgm:cxn modelId="{47720690-FFCD-4607-BC26-FF9DC97C851A}" type="presOf" srcId="{F988E351-90CC-44F5-BAE4-D4DF35B17871}" destId="{84AE93DA-DBCC-4129-9DBC-880669825D13}" srcOrd="0" destOrd="0" presId="urn:microsoft.com/office/officeart/2005/8/layout/pyramid1"/>
    <dgm:cxn modelId="{B3561FD0-4FF1-455A-965D-2C9CBB9FB83D}" srcId="{752511BF-3B94-4BAB-BF23-B7B7CBA0B110}" destId="{F988E351-90CC-44F5-BAE4-D4DF35B17871}" srcOrd="0" destOrd="0" parTransId="{BD93646F-353C-4262-90CB-B5241651C401}" sibTransId="{679C9611-495E-4033-ABCC-E5663F796C33}"/>
    <dgm:cxn modelId="{B7F01CD4-E10B-4785-8FAD-E8A5DDF2FC5E}" srcId="{752511BF-3B94-4BAB-BF23-B7B7CBA0B110}" destId="{DEE5177D-07C4-4594-BA18-C7D97B18A822}" srcOrd="3" destOrd="0" parTransId="{3502BAF4-E431-4F1F-A56E-8D3B3BE61FE8}" sibTransId="{1AA21463-C6A8-4DA4-8491-5E1A1FBF8AA8}"/>
    <dgm:cxn modelId="{1D114CD5-469F-4C6D-BF6D-DC44BD6A6599}" type="presOf" srcId="{F988E351-90CC-44F5-BAE4-D4DF35B17871}" destId="{93EA7DDF-7865-497C-86D2-D23537983122}" srcOrd="1" destOrd="0" presId="urn:microsoft.com/office/officeart/2005/8/layout/pyramid1"/>
    <dgm:cxn modelId="{05FDF8E2-98EB-41BF-9DC6-41A6CA7BB2AF}" type="presOf" srcId="{8179E563-BF81-42E1-A6AE-1C73F09EB69F}" destId="{1D1AE950-78AA-49F5-B529-5828DBCC4301}" srcOrd="1" destOrd="0" presId="urn:microsoft.com/office/officeart/2005/8/layout/pyramid1"/>
    <dgm:cxn modelId="{76178EF9-4FC2-44F9-9656-083FDEAFB3E8}" srcId="{752511BF-3B94-4BAB-BF23-B7B7CBA0B110}" destId="{8179E563-BF81-42E1-A6AE-1C73F09EB69F}" srcOrd="1" destOrd="0" parTransId="{B88F3F20-17EF-42EB-A280-6D6C6583FAA5}" sibTransId="{6B33D9D7-8262-46A9-8F8B-237A0F593229}"/>
    <dgm:cxn modelId="{1CC38DFE-5B6E-4F58-A66B-61A136F25B7E}" type="presOf" srcId="{6D1E3241-2026-4412-8B67-B9170D2F4820}" destId="{B7F8CF37-DFFF-440A-84D1-7E17A5FCE00C}" srcOrd="0" destOrd="0" presId="urn:microsoft.com/office/officeart/2005/8/layout/pyramid1"/>
    <dgm:cxn modelId="{601E3F47-7D8D-4430-95FB-1DC1D65ACC07}" type="presParOf" srcId="{1AEC8C19-781C-4798-9761-C91BBCEDEB98}" destId="{079185B4-42AB-4588-B99E-27BAFDA36F01}" srcOrd="0" destOrd="0" presId="urn:microsoft.com/office/officeart/2005/8/layout/pyramid1"/>
    <dgm:cxn modelId="{00D6C6EF-7BCD-4F80-8A55-DA345A4A01D9}" type="presParOf" srcId="{079185B4-42AB-4588-B99E-27BAFDA36F01}" destId="{84AE93DA-DBCC-4129-9DBC-880669825D13}" srcOrd="0" destOrd="0" presId="urn:microsoft.com/office/officeart/2005/8/layout/pyramid1"/>
    <dgm:cxn modelId="{330C825D-4507-4730-BDCC-23BB7D1D4C1B}" type="presParOf" srcId="{079185B4-42AB-4588-B99E-27BAFDA36F01}" destId="{93EA7DDF-7865-497C-86D2-D23537983122}" srcOrd="1" destOrd="0" presId="urn:microsoft.com/office/officeart/2005/8/layout/pyramid1"/>
    <dgm:cxn modelId="{962E3F51-FC90-4191-B75D-9C0811CCA37A}" type="presParOf" srcId="{1AEC8C19-781C-4798-9761-C91BBCEDEB98}" destId="{57605286-FF8F-4C09-8911-BE98FC2C9CF6}" srcOrd="1" destOrd="0" presId="urn:microsoft.com/office/officeart/2005/8/layout/pyramid1"/>
    <dgm:cxn modelId="{B057CB36-55CC-45B1-93FD-8450ED0AF8FE}" type="presParOf" srcId="{57605286-FF8F-4C09-8911-BE98FC2C9CF6}" destId="{E9C8F3B4-652F-49A3-820C-ED631416E691}" srcOrd="0" destOrd="0" presId="urn:microsoft.com/office/officeart/2005/8/layout/pyramid1"/>
    <dgm:cxn modelId="{7093EA51-8814-413F-A7F3-AD0A6717E4A9}" type="presParOf" srcId="{57605286-FF8F-4C09-8911-BE98FC2C9CF6}" destId="{1D1AE950-78AA-49F5-B529-5828DBCC4301}" srcOrd="1" destOrd="0" presId="urn:microsoft.com/office/officeart/2005/8/layout/pyramid1"/>
    <dgm:cxn modelId="{47B4ACFA-9191-498C-ABCB-B09A8A4DF3EB}" type="presParOf" srcId="{1AEC8C19-781C-4798-9761-C91BBCEDEB98}" destId="{856CDC8E-9B8A-419B-A663-B1B7E1957CFD}" srcOrd="2" destOrd="0" presId="urn:microsoft.com/office/officeart/2005/8/layout/pyramid1"/>
    <dgm:cxn modelId="{8A6BDEDE-5227-4AAE-AC94-0945156175BD}" type="presParOf" srcId="{856CDC8E-9B8A-419B-A663-B1B7E1957CFD}" destId="{B7F8CF37-DFFF-440A-84D1-7E17A5FCE00C}" srcOrd="0" destOrd="0" presId="urn:microsoft.com/office/officeart/2005/8/layout/pyramid1"/>
    <dgm:cxn modelId="{DC990235-02E4-4E12-83FD-1A259ECAE443}" type="presParOf" srcId="{856CDC8E-9B8A-419B-A663-B1B7E1957CFD}" destId="{04239ECE-7199-4EA2-BFCE-3DA156C2348D}" srcOrd="1" destOrd="0" presId="urn:microsoft.com/office/officeart/2005/8/layout/pyramid1"/>
    <dgm:cxn modelId="{6346368F-5EC1-4842-9591-40D70ECCC808}" type="presParOf" srcId="{1AEC8C19-781C-4798-9761-C91BBCEDEB98}" destId="{D76C75DA-66B5-469E-AF75-635D574E5BE4}" srcOrd="3" destOrd="0" presId="urn:microsoft.com/office/officeart/2005/8/layout/pyramid1"/>
    <dgm:cxn modelId="{E60B3276-862D-427B-A66C-D568D18E0A8B}" type="presParOf" srcId="{D76C75DA-66B5-469E-AF75-635D574E5BE4}" destId="{6DF2AE23-52DC-4014-8634-C5033898A063}" srcOrd="0" destOrd="0" presId="urn:microsoft.com/office/officeart/2005/8/layout/pyramid1"/>
    <dgm:cxn modelId="{D930612C-3D55-4366-8317-80A591095F37}" type="presParOf" srcId="{D76C75DA-66B5-469E-AF75-635D574E5BE4}" destId="{CCD84C90-5154-4B40-B2B2-DD80626D0680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EACB77-A191-40AC-858D-0237DC33A7E0}">
      <dsp:nvSpPr>
        <dsp:cNvPr id="0" name=""/>
        <dsp:cNvSpPr/>
      </dsp:nvSpPr>
      <dsp:spPr>
        <a:xfrm rot="10800000">
          <a:off x="727519" y="84200"/>
          <a:ext cx="1925574" cy="970026"/>
        </a:xfrm>
        <a:prstGeom prst="homePlat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755" tIns="102870" rIns="192024" bIns="102870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Store</a:t>
          </a:r>
        </a:p>
      </dsp:txBody>
      <dsp:txXfrm rot="10800000">
        <a:off x="970025" y="84200"/>
        <a:ext cx="1683068" cy="970026"/>
      </dsp:txXfrm>
    </dsp:sp>
    <dsp:sp modelId="{360F4B46-8BC3-4852-B999-B257AF29EEA0}">
      <dsp:nvSpPr>
        <dsp:cNvPr id="0" name=""/>
        <dsp:cNvSpPr/>
      </dsp:nvSpPr>
      <dsp:spPr>
        <a:xfrm>
          <a:off x="242506" y="84200"/>
          <a:ext cx="970026" cy="970026"/>
        </a:xfrm>
        <a:prstGeom prst="ellipse">
          <a:avLst/>
        </a:prstGeom>
        <a:blipFill dpi="0" rotWithShape="1"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C88975-AB56-4343-9DBA-9309470FFF5F}">
      <dsp:nvSpPr>
        <dsp:cNvPr id="0" name=""/>
        <dsp:cNvSpPr/>
      </dsp:nvSpPr>
      <dsp:spPr>
        <a:xfrm rot="10800000">
          <a:off x="727519" y="1343786"/>
          <a:ext cx="1925574" cy="970026"/>
        </a:xfrm>
        <a:prstGeom prst="homePlat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755" tIns="102870" rIns="192024" bIns="102870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Access</a:t>
          </a:r>
        </a:p>
      </dsp:txBody>
      <dsp:txXfrm rot="10800000">
        <a:off x="970025" y="1343786"/>
        <a:ext cx="1683068" cy="970026"/>
      </dsp:txXfrm>
    </dsp:sp>
    <dsp:sp modelId="{4C2BF752-AA66-4501-9363-866A70076538}">
      <dsp:nvSpPr>
        <dsp:cNvPr id="0" name=""/>
        <dsp:cNvSpPr/>
      </dsp:nvSpPr>
      <dsp:spPr>
        <a:xfrm>
          <a:off x="242506" y="1343786"/>
          <a:ext cx="970026" cy="970026"/>
        </a:xfrm>
        <a:prstGeom prst="ellipse">
          <a:avLst/>
        </a:prstGeom>
        <a:blipFill rotWithShape="1">
          <a:blip xmlns:r="http://schemas.openxmlformats.org/officeDocument/2006/relationships"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272788-7026-42D2-B125-EA1396E6B6D1}">
      <dsp:nvSpPr>
        <dsp:cNvPr id="0" name=""/>
        <dsp:cNvSpPr/>
      </dsp:nvSpPr>
      <dsp:spPr>
        <a:xfrm rot="10800000">
          <a:off x="727519" y="2603373"/>
          <a:ext cx="1925574" cy="970026"/>
        </a:xfrm>
        <a:prstGeom prst="homePlat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755" tIns="102870" rIns="192024" bIns="102870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Encrypt</a:t>
          </a:r>
        </a:p>
      </dsp:txBody>
      <dsp:txXfrm rot="10800000">
        <a:off x="970025" y="2603373"/>
        <a:ext cx="1683068" cy="970026"/>
      </dsp:txXfrm>
    </dsp:sp>
    <dsp:sp modelId="{2D9E9194-939E-4089-A035-01957BD49E3F}">
      <dsp:nvSpPr>
        <dsp:cNvPr id="0" name=""/>
        <dsp:cNvSpPr/>
      </dsp:nvSpPr>
      <dsp:spPr>
        <a:xfrm>
          <a:off x="242506" y="2603373"/>
          <a:ext cx="970026" cy="970026"/>
        </a:xfrm>
        <a:prstGeom prst="ellipse">
          <a:avLst/>
        </a:prstGeom>
        <a:blipFill rotWithShape="1"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B9E08C-CF15-4965-AEEC-2A0C5A337D1D}">
      <dsp:nvSpPr>
        <dsp:cNvPr id="0" name=""/>
        <dsp:cNvSpPr/>
      </dsp:nvSpPr>
      <dsp:spPr>
        <a:xfrm rot="10800000">
          <a:off x="727519" y="84200"/>
          <a:ext cx="1925574" cy="970026"/>
        </a:xfrm>
        <a:prstGeom prst="homePlat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755" tIns="91440" rIns="170688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Share</a:t>
          </a:r>
        </a:p>
      </dsp:txBody>
      <dsp:txXfrm rot="10800000">
        <a:off x="970025" y="84200"/>
        <a:ext cx="1683068" cy="970026"/>
      </dsp:txXfrm>
    </dsp:sp>
    <dsp:sp modelId="{401D4069-5EC0-46F0-A9EA-7777D52929A7}">
      <dsp:nvSpPr>
        <dsp:cNvPr id="0" name=""/>
        <dsp:cNvSpPr/>
      </dsp:nvSpPr>
      <dsp:spPr>
        <a:xfrm>
          <a:off x="242506" y="84200"/>
          <a:ext cx="970026" cy="970026"/>
        </a:xfrm>
        <a:prstGeom prst="ellipse">
          <a:avLst/>
        </a:prstGeom>
        <a:blipFill dpi="0" rotWithShape="1"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3665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CBA950-EFB5-4640-A7F3-9C294FFFEDDB}">
      <dsp:nvSpPr>
        <dsp:cNvPr id="0" name=""/>
        <dsp:cNvSpPr/>
      </dsp:nvSpPr>
      <dsp:spPr>
        <a:xfrm rot="10800000">
          <a:off x="727519" y="1343786"/>
          <a:ext cx="1925574" cy="970026"/>
        </a:xfrm>
        <a:prstGeom prst="homePlat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755" tIns="91440" rIns="170688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Process</a:t>
          </a:r>
        </a:p>
      </dsp:txBody>
      <dsp:txXfrm rot="10800000">
        <a:off x="970025" y="1343786"/>
        <a:ext cx="1683068" cy="970026"/>
      </dsp:txXfrm>
    </dsp:sp>
    <dsp:sp modelId="{661056A7-D43D-4070-AE3E-B9EFD33F4986}">
      <dsp:nvSpPr>
        <dsp:cNvPr id="0" name=""/>
        <dsp:cNvSpPr/>
      </dsp:nvSpPr>
      <dsp:spPr>
        <a:xfrm>
          <a:off x="242506" y="1343786"/>
          <a:ext cx="970026" cy="970026"/>
        </a:xfrm>
        <a:prstGeom prst="ellipse">
          <a:avLst/>
        </a:prstGeom>
        <a:blipFill rotWithShape="1">
          <a:blip xmlns:r="http://schemas.openxmlformats.org/officeDocument/2006/relationships"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21B609-414F-4735-8E7A-AD92EE224379}">
      <dsp:nvSpPr>
        <dsp:cNvPr id="0" name=""/>
        <dsp:cNvSpPr/>
      </dsp:nvSpPr>
      <dsp:spPr>
        <a:xfrm rot="10800000">
          <a:off x="727519" y="2603373"/>
          <a:ext cx="1925574" cy="970026"/>
        </a:xfrm>
        <a:prstGeom prst="homePlat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755" tIns="91440" rIns="170688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…. and more!	</a:t>
          </a:r>
        </a:p>
      </dsp:txBody>
      <dsp:txXfrm rot="10800000">
        <a:off x="970025" y="2603373"/>
        <a:ext cx="1683068" cy="970026"/>
      </dsp:txXfrm>
    </dsp:sp>
    <dsp:sp modelId="{2EF215D5-6745-4883-82CD-951E688703EC}">
      <dsp:nvSpPr>
        <dsp:cNvPr id="0" name=""/>
        <dsp:cNvSpPr/>
      </dsp:nvSpPr>
      <dsp:spPr>
        <a:xfrm>
          <a:off x="242506" y="2603373"/>
          <a:ext cx="970026" cy="970026"/>
        </a:xfrm>
        <a:prstGeom prst="ellipse">
          <a:avLst/>
        </a:prstGeom>
        <a:blipFill dpi="0" rotWithShape="1"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79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AE93DA-DBCC-4129-9DBC-880669825D13}">
      <dsp:nvSpPr>
        <dsp:cNvPr id="0" name=""/>
        <dsp:cNvSpPr/>
      </dsp:nvSpPr>
      <dsp:spPr>
        <a:xfrm>
          <a:off x="1385887" y="0"/>
          <a:ext cx="923925" cy="742950"/>
        </a:xfrm>
        <a:prstGeom prst="trapezoid">
          <a:avLst>
            <a:gd name="adj" fmla="val 62179"/>
          </a:avLst>
        </a:prstGeom>
        <a:solidFill>
          <a:schemeClr val="bg1">
            <a:lumMod val="9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0000FF"/>
              </a:solidFill>
            </a:rPr>
            <a:t>L1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0000FF"/>
              </a:solidFill>
            </a:rPr>
            <a:t>Cache </a:t>
          </a:r>
        </a:p>
      </dsp:txBody>
      <dsp:txXfrm>
        <a:off x="1385887" y="0"/>
        <a:ext cx="923925" cy="742950"/>
      </dsp:txXfrm>
    </dsp:sp>
    <dsp:sp modelId="{E9C8F3B4-652F-49A3-820C-ED631416E691}">
      <dsp:nvSpPr>
        <dsp:cNvPr id="0" name=""/>
        <dsp:cNvSpPr/>
      </dsp:nvSpPr>
      <dsp:spPr>
        <a:xfrm>
          <a:off x="923925" y="742949"/>
          <a:ext cx="1847850" cy="742950"/>
        </a:xfrm>
        <a:prstGeom prst="trapezoid">
          <a:avLst>
            <a:gd name="adj" fmla="val 62179"/>
          </a:avLst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0000FF"/>
              </a:solidFill>
            </a:rPr>
            <a:t>L2 Cache</a:t>
          </a:r>
        </a:p>
      </dsp:txBody>
      <dsp:txXfrm>
        <a:off x="1247298" y="742949"/>
        <a:ext cx="1201102" cy="742950"/>
      </dsp:txXfrm>
    </dsp:sp>
    <dsp:sp modelId="{B7F8CF37-DFFF-440A-84D1-7E17A5FCE00C}">
      <dsp:nvSpPr>
        <dsp:cNvPr id="0" name=""/>
        <dsp:cNvSpPr/>
      </dsp:nvSpPr>
      <dsp:spPr>
        <a:xfrm>
          <a:off x="461962" y="1485899"/>
          <a:ext cx="2771774" cy="742950"/>
        </a:xfrm>
        <a:prstGeom prst="trapezoid">
          <a:avLst>
            <a:gd name="adj" fmla="val 62179"/>
          </a:avLst>
        </a:prstGeom>
        <a:solidFill>
          <a:schemeClr val="bg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FF"/>
              </a:solidFill>
            </a:rPr>
            <a:t>L3 Cache</a:t>
          </a:r>
        </a:p>
      </dsp:txBody>
      <dsp:txXfrm>
        <a:off x="947023" y="1485899"/>
        <a:ext cx="1801653" cy="742950"/>
      </dsp:txXfrm>
    </dsp:sp>
    <dsp:sp modelId="{6DF2AE23-52DC-4014-8634-C5033898A063}">
      <dsp:nvSpPr>
        <dsp:cNvPr id="0" name=""/>
        <dsp:cNvSpPr/>
      </dsp:nvSpPr>
      <dsp:spPr>
        <a:xfrm>
          <a:off x="0" y="2228850"/>
          <a:ext cx="3695700" cy="742950"/>
        </a:xfrm>
        <a:prstGeom prst="trapezoid">
          <a:avLst>
            <a:gd name="adj" fmla="val 62179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rgbClr val="0000FF"/>
              </a:solidFill>
            </a:rPr>
            <a:t>Main Memory</a:t>
          </a:r>
        </a:p>
      </dsp:txBody>
      <dsp:txXfrm>
        <a:off x="646747" y="2228850"/>
        <a:ext cx="2402205" cy="7429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830D8F3-D610-8640-8A99-BB3E2EFE77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DD4181-D355-6B4B-ABEE-74C89BD561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02BB8C-5101-1F41-B4D1-2E1CF623CD35}" type="datetimeFigureOut">
              <a:rPr lang="en-US" smtClean="0"/>
              <a:t>1/13/21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36771-CADC-974C-AE46-4C94F964601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A5CBB6-47D0-5446-8867-0F7EA64037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DF9D7-32D0-9642-BF92-6671E2D61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175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jpeg>
</file>

<file path=ppt/media/image28.jpeg>
</file>

<file path=ppt/media/image29.jpeg>
</file>

<file path=ppt/media/image3.jpeg>
</file>

<file path=ppt/media/image30.png>
</file>

<file path=ppt/media/image31.jpeg>
</file>

<file path=ppt/media/image32.jpeg>
</file>

<file path=ppt/media/image33.jpeg>
</file>

<file path=ppt/media/image34.png>
</file>

<file path=ppt/media/image4.tif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2020E7-61CD-44DF-A5CD-7CB9F9518C64}" type="datetimeFigureOut">
              <a:rPr lang="en-US" smtClean="0"/>
              <a:t>1/13/21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A4980-84F6-4B8A-ADD0-4F4AA28FDB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66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A4980-84F6-4B8A-ADD0-4F4AA28FDB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640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63022595-9F2D-49BE-92FC-6BF1B33F66C1}" type="slidenum">
              <a:rPr lang="en-US" smtClean="0"/>
              <a:pPr eaLnBrk="1" hangingPunct="1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546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6D2771D-5B4B-4CCF-BF5E-091B1DFD8C29}" type="slidenum">
              <a:rPr lang="en-US" smtClean="0"/>
              <a:pPr eaLnBrk="1" hangingPunct="1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6071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6D2771D-5B4B-4CCF-BF5E-091B1DFD8C29}" type="slidenum">
              <a:rPr lang="en-US" smtClean="0"/>
              <a:pPr eaLnBrk="1" hangingPunct="1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3517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6D2771D-5B4B-4CCF-BF5E-091B1DFD8C29}" type="slidenum">
              <a:rPr lang="en-US" smtClean="0"/>
              <a:pPr eaLnBrk="1" hangingPunct="1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9892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6D2771D-5B4B-4CCF-BF5E-091B1DFD8C29}" type="slidenum">
              <a:rPr lang="en-US" smtClean="0"/>
              <a:pPr eaLnBrk="1" hangingPunct="1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645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6D2771D-5B4B-4CCF-BF5E-091B1DFD8C29}" type="slidenum">
              <a:rPr lang="en-US" smtClean="0"/>
              <a:pPr eaLnBrk="1" hangingPunct="1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0869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6D2771D-5B4B-4CCF-BF5E-091B1DFD8C29}" type="slidenum">
              <a:rPr lang="en-US" smtClean="0"/>
              <a:pPr eaLnBrk="1" hangingPunct="1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39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6D2771D-5B4B-4CCF-BF5E-091B1DFD8C29}" type="slidenum">
              <a:rPr lang="en-US" smtClean="0"/>
              <a:pPr eaLnBrk="1" hangingPunct="1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083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6D2771D-5B4B-4CCF-BF5E-091B1DFD8C29}" type="slidenum">
              <a:rPr lang="en-US" smtClean="0"/>
              <a:pPr eaLnBrk="1" hangingPunct="1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868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  <a:defRPr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6D2771D-5B4B-4CCF-BF5E-091B1DFD8C29}" type="slidenum">
              <a:rPr lang="en-US" smtClean="0"/>
              <a:pPr eaLnBrk="1" hangingPunct="1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38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Icons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2E619B-A980-4D09-A973-692C65469E5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76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47FBD610-CED7-4ED7-892E-39B31A37375A}" type="slidenum">
              <a:rPr lang="en-US" smtClean="0"/>
              <a:pPr eaLnBrk="1" hangingPunct="1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516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/>
              <a:t>- Moore’s law </a:t>
            </a:r>
            <a:r>
              <a:rPr lang="en-US">
                <a:solidFill>
                  <a:srgbClr val="7F7F7F"/>
                </a:solidFill>
              </a:rPr>
              <a:t>states that the number of transistors that can be placed in a processor will double approximately every two years, for half the cost.</a:t>
            </a:r>
            <a:endParaRPr lang="en-US"/>
          </a:p>
          <a:p>
            <a:endParaRPr lang="en-US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5BBA6FC-3D3D-455E-8C7E-CBD3024A7EC4}" type="slidenum">
              <a:rPr lang="en-US" smtClean="0"/>
              <a:pPr eaLnBrk="1" hangingPunct="1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949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/>
              <a:t>- Moore’s law </a:t>
            </a:r>
            <a:r>
              <a:rPr lang="en-US">
                <a:solidFill>
                  <a:srgbClr val="7F7F7F"/>
                </a:solidFill>
              </a:rPr>
              <a:t>states that the number of transistors that can be placed in a processor will double approximately every two years, for half the cost.</a:t>
            </a:r>
            <a:endParaRPr lang="en-US"/>
          </a:p>
          <a:p>
            <a:endParaRPr lang="en-US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5BBA6FC-3D3D-455E-8C7E-CBD3024A7EC4}" type="slidenum">
              <a:rPr lang="en-US" smtClean="0"/>
              <a:pPr eaLnBrk="1" hangingPunct="1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51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/>
              <a:t>- Moore’s law </a:t>
            </a:r>
            <a:r>
              <a:rPr lang="en-US">
                <a:solidFill>
                  <a:srgbClr val="7F7F7F"/>
                </a:solidFill>
              </a:rPr>
              <a:t>states that the number of transistors that can be placed in a processor will double approximately every two years, for half the cost.</a:t>
            </a:r>
            <a:endParaRPr lang="en-US"/>
          </a:p>
          <a:p>
            <a:endParaRPr lang="en-US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5BBA6FC-3D3D-455E-8C7E-CBD3024A7EC4}" type="slidenum">
              <a:rPr lang="en-US" smtClean="0"/>
              <a:pPr eaLnBrk="1" hangingPunct="1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527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/>
              <a:t>- Moore’s law </a:t>
            </a:r>
            <a:r>
              <a:rPr lang="en-US">
                <a:solidFill>
                  <a:srgbClr val="7F7F7F"/>
                </a:solidFill>
              </a:rPr>
              <a:t>states that the number of transistors that can be placed in a processor will double approximately every two years, for half the cost.</a:t>
            </a:r>
            <a:endParaRPr lang="en-US"/>
          </a:p>
          <a:p>
            <a:endParaRPr lang="en-US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5BBA6FC-3D3D-455E-8C7E-CBD3024A7EC4}" type="slidenum">
              <a:rPr lang="en-US" smtClean="0"/>
              <a:pPr eaLnBrk="1" hangingPunct="1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07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/>
              <a:t>- Moore’s law </a:t>
            </a:r>
            <a:r>
              <a:rPr lang="en-US">
                <a:solidFill>
                  <a:srgbClr val="7F7F7F"/>
                </a:solidFill>
              </a:rPr>
              <a:t>states that the number of transistors that can be placed in a processor will double approximately every two years, for half the cost.</a:t>
            </a:r>
            <a:endParaRPr lang="en-US"/>
          </a:p>
          <a:p>
            <a:endParaRPr lang="en-US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15BBA6FC-3D3D-455E-8C7E-CBD3024A7EC4}" type="slidenum">
              <a:rPr lang="en-US" smtClean="0"/>
              <a:pPr eaLnBrk="1" hangingPunct="1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5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CED45-0569-4CE5-A31E-A77C8FDBB25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59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BCBB81-D996-45DD-B471-B5CCC20B796D}" type="datetime1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975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C6BA19-72E9-4837-A60C-1743973BF13D}" type="datetime1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732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B9EA39-B878-4919-926D-201D49DB2F06}" type="datetime1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920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6475CC-4C3C-4985-9A0D-0AD10955CBC3}" type="datetime1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6392489D-B01C-440F-AEFD-22E5E33E559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330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C488CEE-0121-4ADB-B8FD-CCEF6914BF7E}" type="datetime1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9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C9683C-4871-4C8F-BEEA-10AF86B392BF}" type="datetime1">
              <a:rPr lang="en-US" smtClean="0"/>
              <a:t>1/13/21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044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B40BE36-488E-4863-BE8B-D3A83D23C034}" type="datetime1">
              <a:rPr lang="en-US" smtClean="0"/>
              <a:t>1/13/21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6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8F92F1-570F-44E4-BBF4-1F8F64D4D95A}" type="datetime1">
              <a:rPr lang="en-US" smtClean="0"/>
              <a:t>1/13/21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559040" y="421894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922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3753877-7FD5-4441-908E-24202D23D682}" type="datetime1">
              <a:rPr lang="en-US" smtClean="0"/>
              <a:t>1/13/21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161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33D58C-3E0D-4875-BD18-5F8E67BFAEE4}" type="datetime1">
              <a:rPr lang="en-US" smtClean="0"/>
              <a:t>1/13/21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50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FD6FDA-026B-4FDA-86C9-6656EB6D6CC7}" type="datetime1">
              <a:rPr lang="en-US" smtClean="0"/>
              <a:t>1/13/21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050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7067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2489D-B01C-440F-AEFD-22E5E33E559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907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12" Type="http://schemas.openxmlformats.org/officeDocument/2006/relationships/image" Target="../media/image33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11" Type="http://schemas.openxmlformats.org/officeDocument/2006/relationships/image" Target="../media/image32.jpeg"/><Relationship Id="rId5" Type="http://schemas.openxmlformats.org/officeDocument/2006/relationships/image" Target="../media/image26.jpeg"/><Relationship Id="rId10" Type="http://schemas.openxmlformats.org/officeDocument/2006/relationships/image" Target="../media/image31.jpe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Distributed Systems Design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>COMP 6231</a:t>
            </a:r>
            <a:br>
              <a:rPr lang="en-US" dirty="0">
                <a:solidFill>
                  <a:srgbClr val="0070C0"/>
                </a:solidFill>
                <a:latin typeface="Times New Roman" pitchFamily="18" charset="0"/>
              </a:rPr>
            </a:b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347393"/>
            <a:ext cx="9144000" cy="2023258"/>
          </a:xfrm>
        </p:spPr>
        <p:txBody>
          <a:bodyPr>
            <a:normAutofit fontScale="92500" lnSpcReduction="10000"/>
          </a:bodyPr>
          <a:lstStyle/>
          <a:p>
            <a:r>
              <a:rPr lang="en-US" sz="3900" dirty="0"/>
              <a:t>Introduction</a:t>
            </a:r>
          </a:p>
          <a:p>
            <a:r>
              <a:rPr lang="en-US" sz="3000" dirty="0"/>
              <a:t>Lecture 1</a:t>
            </a:r>
          </a:p>
          <a:p>
            <a:endParaRPr lang="en-US" dirty="0"/>
          </a:p>
          <a:p>
            <a:r>
              <a:rPr lang="en-US" sz="3000" dirty="0"/>
              <a:t>Essam Mansour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27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296" y="76200"/>
            <a:ext cx="10333972" cy="1143000"/>
          </a:xfrm>
        </p:spPr>
        <p:txBody>
          <a:bodyPr/>
          <a:lstStyle/>
          <a:p>
            <a:pPr algn="ctr"/>
            <a:r>
              <a:rPr lang="en-US" dirty="0"/>
              <a:t> Course Grading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63DB0-7281-4827-8448-7A67A6FFBEC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1CDF49F8-6613-8F48-A985-51B5822B84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1425" y="3495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67DA39F-4BF8-DF4D-B88B-E8818CA100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080010"/>
              </p:ext>
            </p:extLst>
          </p:nvPr>
        </p:nvGraphicFramePr>
        <p:xfrm>
          <a:off x="2387579" y="2651917"/>
          <a:ext cx="7416842" cy="3824292"/>
        </p:xfrm>
        <a:graphic>
          <a:graphicData uri="http://schemas.openxmlformats.org/drawingml/2006/table">
            <a:tbl>
              <a:tblPr/>
              <a:tblGrid>
                <a:gridCol w="931892">
                  <a:extLst>
                    <a:ext uri="{9D8B030D-6E8A-4147-A177-3AD203B41FA5}">
                      <a16:colId xmlns:a16="http://schemas.microsoft.com/office/drawing/2014/main" val="2318768955"/>
                    </a:ext>
                  </a:extLst>
                </a:gridCol>
                <a:gridCol w="1799957">
                  <a:extLst>
                    <a:ext uri="{9D8B030D-6E8A-4147-A177-3AD203B41FA5}">
                      <a16:colId xmlns:a16="http://schemas.microsoft.com/office/drawing/2014/main" val="3179936431"/>
                    </a:ext>
                  </a:extLst>
                </a:gridCol>
                <a:gridCol w="1276565">
                  <a:extLst>
                    <a:ext uri="{9D8B030D-6E8A-4147-A177-3AD203B41FA5}">
                      <a16:colId xmlns:a16="http://schemas.microsoft.com/office/drawing/2014/main" val="247723003"/>
                    </a:ext>
                  </a:extLst>
                </a:gridCol>
                <a:gridCol w="1991441">
                  <a:extLst>
                    <a:ext uri="{9D8B030D-6E8A-4147-A177-3AD203B41FA5}">
                      <a16:colId xmlns:a16="http://schemas.microsoft.com/office/drawing/2014/main" val="1455672115"/>
                    </a:ext>
                  </a:extLst>
                </a:gridCol>
                <a:gridCol w="1416987">
                  <a:extLst>
                    <a:ext uri="{9D8B030D-6E8A-4147-A177-3AD203B41FA5}">
                      <a16:colId xmlns:a16="http://schemas.microsoft.com/office/drawing/2014/main" val="278226209"/>
                    </a:ext>
                  </a:extLst>
                </a:gridCol>
              </a:tblGrid>
              <a:tr h="63738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ID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Topic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Weight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Release Date</a:t>
                      </a:r>
                      <a:endParaRPr lang="en-CA" sz="1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Due Date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044484"/>
                  </a:ext>
                </a:extLst>
              </a:tr>
              <a:tr h="63738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Java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Mon Jan 18</a:t>
                      </a:r>
                      <a:endParaRPr lang="en-CA" sz="1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Sun Jan 24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877458"/>
                  </a:ext>
                </a:extLst>
              </a:tr>
              <a:tr h="63738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Socket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  <a:endParaRPr lang="en-CA" sz="1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Mon Jan 25</a:t>
                      </a:r>
                      <a:endParaRPr lang="en-CA" sz="1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Sun Feb 07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7475894"/>
                  </a:ext>
                </a:extLst>
              </a:tr>
              <a:tr h="63738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RMI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1" i="1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  <a:endParaRPr lang="en-CA" sz="1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Mon Feb 08</a:t>
                      </a:r>
                      <a:endParaRPr lang="en-CA" sz="1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Sun Feb 28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2858558"/>
                  </a:ext>
                </a:extLst>
              </a:tr>
              <a:tr h="63738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MPI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  <a:endParaRPr lang="en-CA" sz="1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Mon Mar 08</a:t>
                      </a:r>
                      <a:endParaRPr lang="en-CA" sz="1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Sun Mar 21</a:t>
                      </a:r>
                      <a:endParaRPr lang="en-CA" sz="1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9502119"/>
                  </a:ext>
                </a:extLst>
              </a:tr>
              <a:tr h="63738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Map-Reduce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  <a:endParaRPr lang="en-CA" sz="1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Mon Mar 22</a:t>
                      </a:r>
                      <a:endParaRPr lang="en-CA" sz="18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Sun Mar 28</a:t>
                      </a:r>
                      <a:endParaRPr lang="en-CA" sz="18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2544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107A094-2741-F649-8564-6D2C705B763A}"/>
              </a:ext>
            </a:extLst>
          </p:cNvPr>
          <p:cNvSpPr/>
          <p:nvPr/>
        </p:nvSpPr>
        <p:spPr>
          <a:xfrm>
            <a:off x="864295" y="1370608"/>
            <a:ext cx="107616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Assignments: </a:t>
            </a:r>
          </a:p>
          <a:p>
            <a:pPr lvl="1"/>
            <a:r>
              <a:rPr lang="en-US" dirty="0"/>
              <a:t>- 25% towards your final score</a:t>
            </a:r>
          </a:p>
          <a:p>
            <a:pPr lvl="1"/>
            <a:r>
              <a:rPr lang="en-US" dirty="0"/>
              <a:t>- 5 programming assignments</a:t>
            </a:r>
          </a:p>
        </p:txBody>
      </p:sp>
    </p:spTree>
    <p:extLst>
      <p:ext uri="{BB962C8B-B14F-4D97-AF65-F5344CB8AC3E}">
        <p14:creationId xmlns:p14="http://schemas.microsoft.com/office/powerpoint/2010/main" val="978514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40A3B-1ED8-481F-BD6E-139336A1E206}" type="slidenum">
              <a:rPr lang="en-US" smtClean="0"/>
              <a:t>11</a:t>
            </a:fld>
            <a:endParaRPr lang="en-US"/>
          </a:p>
        </p:txBody>
      </p:sp>
      <p:pic>
        <p:nvPicPr>
          <p:cNvPr id="15362" name="Picture 2" descr="D:\Teaching\Spring 2016\CMPS 251\Session 0\images\microphone-with-its-your-tur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0370" y="1143000"/>
            <a:ext cx="7689381" cy="5105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447800" y="990600"/>
            <a:ext cx="5405250" cy="13716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4000" b="1" kern="12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i="1" dirty="0">
                <a:solidFill>
                  <a:srgbClr val="FFFF00"/>
                </a:solidFill>
              </a:rPr>
              <a:t>… and now</a:t>
            </a:r>
            <a:endParaRPr lang="en-US" sz="6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186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74638"/>
            <a:ext cx="88392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Data Becoming Critical to Our Lives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0" y="2116360"/>
            <a:ext cx="2226785" cy="514231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55318" tIns="87631" rIns="163576" bIns="87631" numCol="1" spcCol="1270" anchor="ctr" anchorCtr="0">
            <a:noAutofit/>
          </a:bodyPr>
          <a:lstStyle/>
          <a:p>
            <a:pPr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300" dirty="0"/>
              <a:t>Health</a:t>
            </a:r>
          </a:p>
        </p:txBody>
      </p:sp>
      <p:sp>
        <p:nvSpPr>
          <p:cNvPr id="7" name="Oval 6"/>
          <p:cNvSpPr/>
          <p:nvPr/>
        </p:nvSpPr>
        <p:spPr>
          <a:xfrm>
            <a:off x="4255670" y="2116362"/>
            <a:ext cx="514229" cy="514229"/>
          </a:xfrm>
          <a:prstGeom prst="ellipse">
            <a:avLst/>
          </a:prstGeom>
          <a:blipFill dpi="0" rotWithShape="1">
            <a:blip r:embed="rId3"/>
            <a:srcRect/>
            <a:stretch>
              <a:fillRect l="-24653" r="-24653"/>
            </a:stretch>
          </a:blip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Rectangle 7"/>
          <p:cNvSpPr/>
          <p:nvPr/>
        </p:nvSpPr>
        <p:spPr>
          <a:xfrm>
            <a:off x="2286000" y="2784091"/>
            <a:ext cx="2226785" cy="514231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55318" tIns="87631" rIns="163576" bIns="87631" numCol="1" spcCol="1270" anchor="ctr" anchorCtr="0">
            <a:noAutofit/>
          </a:bodyPr>
          <a:lstStyle/>
          <a:p>
            <a:pPr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300" dirty="0"/>
              <a:t>Education</a:t>
            </a:r>
          </a:p>
        </p:txBody>
      </p:sp>
      <p:sp>
        <p:nvSpPr>
          <p:cNvPr id="9" name="Oval 8"/>
          <p:cNvSpPr/>
          <p:nvPr/>
        </p:nvSpPr>
        <p:spPr>
          <a:xfrm>
            <a:off x="4240430" y="2749079"/>
            <a:ext cx="514229" cy="514229"/>
          </a:xfrm>
          <a:prstGeom prst="ellipse">
            <a:avLst/>
          </a:prstGeom>
          <a:blipFill dpi="0" rotWithShape="1">
            <a:blip r:embed="rId4"/>
            <a:srcRect/>
            <a:stretch>
              <a:fillRect t="-5970" b="-597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Rectangle 9"/>
          <p:cNvSpPr/>
          <p:nvPr/>
        </p:nvSpPr>
        <p:spPr>
          <a:xfrm>
            <a:off x="2286000" y="3451821"/>
            <a:ext cx="2226785" cy="514231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55318" tIns="87631" rIns="163576" bIns="87630" numCol="1" spcCol="1270" anchor="ctr" anchorCtr="0">
            <a:noAutofit/>
          </a:bodyPr>
          <a:lstStyle/>
          <a:p>
            <a:pPr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300" dirty="0"/>
              <a:t>Environment</a:t>
            </a:r>
          </a:p>
        </p:txBody>
      </p:sp>
      <p:sp>
        <p:nvSpPr>
          <p:cNvPr id="11" name="Oval 10"/>
          <p:cNvSpPr/>
          <p:nvPr/>
        </p:nvSpPr>
        <p:spPr>
          <a:xfrm>
            <a:off x="4255670" y="3451823"/>
            <a:ext cx="514229" cy="514229"/>
          </a:xfrm>
          <a:prstGeom prst="ellipse">
            <a:avLst/>
          </a:prstGeom>
          <a:blipFill dpi="0" rotWithShape="1">
            <a:blip r:embed="rId5"/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Freeform 11"/>
          <p:cNvSpPr/>
          <p:nvPr/>
        </p:nvSpPr>
        <p:spPr>
          <a:xfrm>
            <a:off x="7374195" y="2116361"/>
            <a:ext cx="2226785" cy="514230"/>
          </a:xfrm>
          <a:custGeom>
            <a:avLst/>
            <a:gdLst>
              <a:gd name="connsiteX0" fmla="*/ 0 w 5472684"/>
              <a:gd name="connsiteY0" fmla="*/ 0 h 514229"/>
              <a:gd name="connsiteX1" fmla="*/ 5215570 w 5472684"/>
              <a:gd name="connsiteY1" fmla="*/ 0 h 514229"/>
              <a:gd name="connsiteX2" fmla="*/ 5472684 w 5472684"/>
              <a:gd name="connsiteY2" fmla="*/ 257115 h 514229"/>
              <a:gd name="connsiteX3" fmla="*/ 5215570 w 5472684"/>
              <a:gd name="connsiteY3" fmla="*/ 514229 h 514229"/>
              <a:gd name="connsiteX4" fmla="*/ 0 w 5472684"/>
              <a:gd name="connsiteY4" fmla="*/ 514229 h 514229"/>
              <a:gd name="connsiteX5" fmla="*/ 0 w 5472684"/>
              <a:gd name="connsiteY5" fmla="*/ 0 h 514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2684" h="514229">
                <a:moveTo>
                  <a:pt x="5472684" y="514228"/>
                </a:moveTo>
                <a:lnTo>
                  <a:pt x="257114" y="514228"/>
                </a:lnTo>
                <a:lnTo>
                  <a:pt x="0" y="257114"/>
                </a:lnTo>
                <a:lnTo>
                  <a:pt x="257114" y="1"/>
                </a:lnTo>
                <a:lnTo>
                  <a:pt x="5472684" y="1"/>
                </a:lnTo>
                <a:lnTo>
                  <a:pt x="5472684" y="514228"/>
                </a:lnTo>
                <a:close/>
              </a:path>
            </a:pathLst>
          </a:cu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55318" tIns="87631" rIns="163576" bIns="87630" numCol="1" spcCol="1270" anchor="ctr" anchorCtr="0">
            <a:noAutofit/>
          </a:bodyPr>
          <a:lstStyle/>
          <a:p>
            <a:pPr algn="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300" dirty="0"/>
              <a:t>Science</a:t>
            </a:r>
          </a:p>
        </p:txBody>
      </p:sp>
      <p:sp>
        <p:nvSpPr>
          <p:cNvPr id="13" name="Oval 12"/>
          <p:cNvSpPr/>
          <p:nvPr/>
        </p:nvSpPr>
        <p:spPr>
          <a:xfrm>
            <a:off x="7117080" y="2116363"/>
            <a:ext cx="514229" cy="514229"/>
          </a:xfrm>
          <a:prstGeom prst="ellipse">
            <a:avLst/>
          </a:prstGeom>
          <a:blipFill dpi="0" rotWithShape="1">
            <a:blip r:embed="rId6"/>
            <a:srcRect/>
            <a:stretch>
              <a:fillRect l="-25000" r="-25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Freeform 13"/>
          <p:cNvSpPr/>
          <p:nvPr/>
        </p:nvSpPr>
        <p:spPr>
          <a:xfrm>
            <a:off x="7374195" y="2784092"/>
            <a:ext cx="2226785" cy="514230"/>
          </a:xfrm>
          <a:custGeom>
            <a:avLst/>
            <a:gdLst>
              <a:gd name="connsiteX0" fmla="*/ 0 w 5472684"/>
              <a:gd name="connsiteY0" fmla="*/ 0 h 514229"/>
              <a:gd name="connsiteX1" fmla="*/ 5215570 w 5472684"/>
              <a:gd name="connsiteY1" fmla="*/ 0 h 514229"/>
              <a:gd name="connsiteX2" fmla="*/ 5472684 w 5472684"/>
              <a:gd name="connsiteY2" fmla="*/ 257115 h 514229"/>
              <a:gd name="connsiteX3" fmla="*/ 5215570 w 5472684"/>
              <a:gd name="connsiteY3" fmla="*/ 514229 h 514229"/>
              <a:gd name="connsiteX4" fmla="*/ 0 w 5472684"/>
              <a:gd name="connsiteY4" fmla="*/ 514229 h 514229"/>
              <a:gd name="connsiteX5" fmla="*/ 0 w 5472684"/>
              <a:gd name="connsiteY5" fmla="*/ 0 h 514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2684" h="514229">
                <a:moveTo>
                  <a:pt x="5472684" y="514228"/>
                </a:moveTo>
                <a:lnTo>
                  <a:pt x="257114" y="514228"/>
                </a:lnTo>
                <a:lnTo>
                  <a:pt x="0" y="257114"/>
                </a:lnTo>
                <a:lnTo>
                  <a:pt x="257114" y="1"/>
                </a:lnTo>
                <a:lnTo>
                  <a:pt x="5472684" y="1"/>
                </a:lnTo>
                <a:lnTo>
                  <a:pt x="5472684" y="514228"/>
                </a:lnTo>
                <a:close/>
              </a:path>
            </a:pathLst>
          </a:cu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55318" tIns="87631" rIns="163576" bIns="87630" numCol="1" spcCol="1270" anchor="ctr" anchorCtr="0">
            <a:noAutofit/>
          </a:bodyPr>
          <a:lstStyle/>
          <a:p>
            <a:pPr algn="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300" dirty="0"/>
              <a:t>Work</a:t>
            </a:r>
          </a:p>
        </p:txBody>
      </p:sp>
      <p:sp>
        <p:nvSpPr>
          <p:cNvPr id="15" name="Oval 14"/>
          <p:cNvSpPr/>
          <p:nvPr/>
        </p:nvSpPr>
        <p:spPr>
          <a:xfrm>
            <a:off x="7117080" y="2784094"/>
            <a:ext cx="514229" cy="514229"/>
          </a:xfrm>
          <a:prstGeom prst="ellipse">
            <a:avLst/>
          </a:prstGeom>
          <a:blipFill rotWithShape="1">
            <a:blip r:embed="rId7"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Freeform 15"/>
          <p:cNvSpPr/>
          <p:nvPr/>
        </p:nvSpPr>
        <p:spPr>
          <a:xfrm>
            <a:off x="7374195" y="3451823"/>
            <a:ext cx="2226785" cy="514230"/>
          </a:xfrm>
          <a:custGeom>
            <a:avLst/>
            <a:gdLst>
              <a:gd name="connsiteX0" fmla="*/ 0 w 5472684"/>
              <a:gd name="connsiteY0" fmla="*/ 0 h 514229"/>
              <a:gd name="connsiteX1" fmla="*/ 5215570 w 5472684"/>
              <a:gd name="connsiteY1" fmla="*/ 0 h 514229"/>
              <a:gd name="connsiteX2" fmla="*/ 5472684 w 5472684"/>
              <a:gd name="connsiteY2" fmla="*/ 257115 h 514229"/>
              <a:gd name="connsiteX3" fmla="*/ 5215570 w 5472684"/>
              <a:gd name="connsiteY3" fmla="*/ 514229 h 514229"/>
              <a:gd name="connsiteX4" fmla="*/ 0 w 5472684"/>
              <a:gd name="connsiteY4" fmla="*/ 514229 h 514229"/>
              <a:gd name="connsiteX5" fmla="*/ 0 w 5472684"/>
              <a:gd name="connsiteY5" fmla="*/ 0 h 514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2684" h="514229">
                <a:moveTo>
                  <a:pt x="5472684" y="514228"/>
                </a:moveTo>
                <a:lnTo>
                  <a:pt x="257114" y="514228"/>
                </a:lnTo>
                <a:lnTo>
                  <a:pt x="0" y="257114"/>
                </a:lnTo>
                <a:lnTo>
                  <a:pt x="257114" y="1"/>
                </a:lnTo>
                <a:lnTo>
                  <a:pt x="5472684" y="1"/>
                </a:lnTo>
                <a:lnTo>
                  <a:pt x="5472684" y="514228"/>
                </a:lnTo>
                <a:close/>
              </a:path>
            </a:pathLst>
          </a:cu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55318" tIns="87631" rIns="163577" bIns="87630" numCol="1" spcCol="1270" anchor="ctr" anchorCtr="0">
            <a:noAutofit/>
          </a:bodyPr>
          <a:lstStyle/>
          <a:p>
            <a:pPr algn="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300" dirty="0"/>
              <a:t>Finance</a:t>
            </a:r>
          </a:p>
        </p:txBody>
      </p:sp>
      <p:sp>
        <p:nvSpPr>
          <p:cNvPr id="17" name="Oval 16"/>
          <p:cNvSpPr/>
          <p:nvPr/>
        </p:nvSpPr>
        <p:spPr>
          <a:xfrm>
            <a:off x="7117080" y="3451825"/>
            <a:ext cx="514229" cy="514229"/>
          </a:xfrm>
          <a:prstGeom prst="ellipse">
            <a:avLst/>
          </a:prstGeom>
          <a:blipFill dpi="0" rotWithShape="1">
            <a:blip r:embed="rId8"/>
            <a:srcRect/>
            <a:stretch>
              <a:fillRect l="-18909" t="2371" r="-21279" b="-2371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Freeform 17"/>
          <p:cNvSpPr/>
          <p:nvPr/>
        </p:nvSpPr>
        <p:spPr>
          <a:xfrm>
            <a:off x="4944507" y="4724403"/>
            <a:ext cx="2226785" cy="514230"/>
          </a:xfrm>
          <a:custGeom>
            <a:avLst/>
            <a:gdLst>
              <a:gd name="connsiteX0" fmla="*/ 0 w 5472684"/>
              <a:gd name="connsiteY0" fmla="*/ 0 h 514229"/>
              <a:gd name="connsiteX1" fmla="*/ 5215570 w 5472684"/>
              <a:gd name="connsiteY1" fmla="*/ 0 h 514229"/>
              <a:gd name="connsiteX2" fmla="*/ 5472684 w 5472684"/>
              <a:gd name="connsiteY2" fmla="*/ 257115 h 514229"/>
              <a:gd name="connsiteX3" fmla="*/ 5215570 w 5472684"/>
              <a:gd name="connsiteY3" fmla="*/ 514229 h 514229"/>
              <a:gd name="connsiteX4" fmla="*/ 0 w 5472684"/>
              <a:gd name="connsiteY4" fmla="*/ 514229 h 514229"/>
              <a:gd name="connsiteX5" fmla="*/ 0 w 5472684"/>
              <a:gd name="connsiteY5" fmla="*/ 0 h 514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72684" h="514229">
                <a:moveTo>
                  <a:pt x="5472684" y="514228"/>
                </a:moveTo>
                <a:lnTo>
                  <a:pt x="257114" y="514228"/>
                </a:lnTo>
                <a:lnTo>
                  <a:pt x="0" y="257114"/>
                </a:lnTo>
                <a:lnTo>
                  <a:pt x="257114" y="1"/>
                </a:lnTo>
                <a:lnTo>
                  <a:pt x="5472684" y="1"/>
                </a:lnTo>
                <a:lnTo>
                  <a:pt x="5472684" y="514228"/>
                </a:lnTo>
                <a:close/>
              </a:path>
            </a:pathLst>
          </a:cu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55318" tIns="87631" rIns="163577" bIns="87630" numCol="1" spcCol="1270" anchor="ctr" anchorCtr="0">
            <a:noAutofit/>
          </a:bodyPr>
          <a:lstStyle/>
          <a:p>
            <a:pPr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300" dirty="0"/>
              <a:t>… and more</a:t>
            </a:r>
          </a:p>
        </p:txBody>
      </p:sp>
      <p:sp>
        <p:nvSpPr>
          <p:cNvPr id="19" name="Oval 18"/>
          <p:cNvSpPr/>
          <p:nvPr/>
        </p:nvSpPr>
        <p:spPr>
          <a:xfrm>
            <a:off x="4687392" y="4724405"/>
            <a:ext cx="514229" cy="514229"/>
          </a:xfrm>
          <a:prstGeom prst="ellipse">
            <a:avLst/>
          </a:prstGeom>
          <a:blipFill dpi="0" rotWithShape="1">
            <a:blip r:embed="rId9"/>
            <a:srcRect/>
            <a:stretch>
              <a:fillRect l="-25949" r="-25949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5" name="Oval 4"/>
          <p:cNvSpPr/>
          <p:nvPr/>
        </p:nvSpPr>
        <p:spPr>
          <a:xfrm>
            <a:off x="5257799" y="2241107"/>
            <a:ext cx="1600200" cy="1600200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Domains of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043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2" grpId="0" animBg="1"/>
      <p:bldP spid="14" grpId="0" animBg="1"/>
      <p:bldP spid="16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 Live in a World of Data…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60" y="1690688"/>
            <a:ext cx="7791480" cy="3830436"/>
          </a:xfrm>
          <a:prstGeom prst="rect">
            <a:avLst/>
          </a:prstGeom>
        </p:spPr>
      </p:pic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13</a:t>
            </a:fld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6590" y="1690688"/>
            <a:ext cx="216021" cy="22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66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304800"/>
            <a:ext cx="8229600" cy="1143000"/>
          </a:xfrm>
        </p:spPr>
        <p:txBody>
          <a:bodyPr/>
          <a:lstStyle/>
          <a:p>
            <a:pPr algn="ctr"/>
            <a:r>
              <a:rPr lang="en-US" dirty="0"/>
              <a:t>What Do We Do With Data?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3200400" y="1600200"/>
          <a:ext cx="28956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505200" y="5497751"/>
            <a:ext cx="5410200" cy="578882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We want to do these seamlessly...</a:t>
            </a:r>
          </a:p>
        </p:txBody>
      </p:sp>
      <p:graphicFrame>
        <p:nvGraphicFramePr>
          <p:cNvPr id="22" name="Content Placeholder 4"/>
          <p:cNvGraphicFramePr>
            <a:graphicFrameLocks/>
          </p:cNvGraphicFramePr>
          <p:nvPr/>
        </p:nvGraphicFramePr>
        <p:xfrm>
          <a:off x="6329916" y="1600200"/>
          <a:ext cx="28956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95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0F4B46-8BC3-4852-B999-B257AF29EE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360F4B46-8BC3-4852-B999-B257AF29EE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AEACB77-A191-40AC-858D-0237DC33A7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BAEACB77-A191-40AC-858D-0237DC33A7E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C2BF752-AA66-4501-9363-866A700765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4C2BF752-AA66-4501-9363-866A700765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C88975-AB56-4343-9DBA-9309470FFF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8FC88975-AB56-4343-9DBA-9309470FFF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D9E9194-939E-4089-A035-01957BD49E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2D9E9194-939E-4089-A035-01957BD49E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0272788-7026-42D2-B125-EA1396E6B6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graphicEl>
                                              <a:dgm id="{80272788-7026-42D2-B125-EA1396E6B6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dgm id="{401D4069-5EC0-46F0-A9EA-7777D52929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>
                                            <p:graphicEl>
                                              <a:dgm id="{401D4069-5EC0-46F0-A9EA-7777D52929A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dgm id="{8AB9E08C-CF15-4965-AEEC-2A0C5A337D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>
                                            <p:graphicEl>
                                              <a:dgm id="{8AB9E08C-CF15-4965-AEEC-2A0C5A337D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dgm id="{661056A7-D43D-4070-AE3E-B9EFD33F49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>
                                            <p:graphicEl>
                                              <a:dgm id="{661056A7-D43D-4070-AE3E-B9EFD33F49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dgm id="{92CBA950-EFB5-4640-A7F3-9C294FFFED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>
                                            <p:graphicEl>
                                              <a:dgm id="{92CBA950-EFB5-4640-A7F3-9C294FFFED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dgm id="{2EF215D5-6745-4883-82CD-951E688703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>
                                            <p:graphicEl>
                                              <a:dgm id="{2EF215D5-6745-4883-82CD-951E688703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dgm id="{3221B609-414F-4735-8E7A-AD92EE2243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>
                                            <p:graphicEl>
                                              <a:dgm id="{3221B609-414F-4735-8E7A-AD92EE2243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P spid="4" grpId="0" animBg="1"/>
      <p:bldGraphic spid="22" grpId="0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481" y="228600"/>
            <a:ext cx="10347767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How to Store and Process Data at Scale?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A system can be scaled:</a:t>
            </a:r>
          </a:p>
          <a:p>
            <a:pPr lvl="1"/>
            <a:r>
              <a:rPr lang="en-US" sz="2800" dirty="0"/>
              <a:t>Either </a:t>
            </a:r>
            <a:r>
              <a:rPr lang="en-US" sz="2800" i="1" dirty="0">
                <a:solidFill>
                  <a:srgbClr val="0070C0"/>
                </a:solidFill>
              </a:rPr>
              <a:t>vertically</a:t>
            </a:r>
            <a:r>
              <a:rPr lang="en-US" sz="2800" dirty="0"/>
              <a:t> (or </a:t>
            </a:r>
            <a:r>
              <a:rPr lang="en-US" sz="2800" dirty="0">
                <a:solidFill>
                  <a:srgbClr val="0070C0"/>
                </a:solidFill>
              </a:rPr>
              <a:t>up</a:t>
            </a:r>
            <a:r>
              <a:rPr lang="en-US" sz="2800" dirty="0"/>
              <a:t>)</a:t>
            </a:r>
          </a:p>
          <a:p>
            <a:pPr lvl="2"/>
            <a:r>
              <a:rPr lang="en-US" sz="2800" dirty="0"/>
              <a:t>Can be achieved by hardware upgrades (e.g., faster CPU, more memory, and/or larger disk)</a:t>
            </a:r>
          </a:p>
          <a:p>
            <a:pPr lvl="2"/>
            <a:endParaRPr lang="en-US" sz="2800" dirty="0"/>
          </a:p>
          <a:p>
            <a:pPr lvl="1"/>
            <a:r>
              <a:rPr lang="en-US" sz="2800" dirty="0" err="1"/>
              <a:t>And/Or</a:t>
            </a:r>
            <a:r>
              <a:rPr lang="en-US" sz="2800" dirty="0"/>
              <a:t> </a:t>
            </a:r>
            <a:r>
              <a:rPr lang="en-US" sz="2800" i="1" dirty="0">
                <a:solidFill>
                  <a:srgbClr val="0070C0"/>
                </a:solidFill>
              </a:rPr>
              <a:t>horizontally</a:t>
            </a:r>
            <a:r>
              <a:rPr lang="en-US" sz="2800" dirty="0"/>
              <a:t> (or </a:t>
            </a:r>
            <a:r>
              <a:rPr lang="en-US" sz="2800" i="1" dirty="0">
                <a:solidFill>
                  <a:srgbClr val="0070C0"/>
                </a:solidFill>
              </a:rPr>
              <a:t>out</a:t>
            </a:r>
            <a:r>
              <a:rPr lang="en-US" sz="2800" dirty="0"/>
              <a:t>)</a:t>
            </a:r>
          </a:p>
          <a:p>
            <a:pPr lvl="2"/>
            <a:r>
              <a:rPr lang="en-US" sz="2800" dirty="0"/>
              <a:t>Can be achieved by adding more machines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94481" y="1702120"/>
            <a:ext cx="11021704" cy="2227760"/>
          </a:xfrm>
          <a:prstGeom prst="rect">
            <a:avLst/>
          </a:prstGeom>
          <a:solidFill>
            <a:srgbClr val="0070C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911210" y="1825625"/>
            <a:ext cx="8851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5400" dirty="0"/>
              <a:t> 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5BE24E8-F1C8-C045-9103-9847B3864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7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Vertical Scaling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 eaLnBrk="1" hangingPunct="1">
              <a:buFont typeface="Arial" pitchFamily="34" charset="0"/>
              <a:buChar char="•"/>
              <a:defRPr/>
            </a:pPr>
            <a:r>
              <a:rPr lang="en-US" dirty="0">
                <a:solidFill>
                  <a:srgbClr val="0070C0"/>
                </a:solidFill>
              </a:rPr>
              <a:t>Caveat</a:t>
            </a:r>
            <a:r>
              <a:rPr lang="en-US" dirty="0"/>
              <a:t>: Individual computers can still suffer from </a:t>
            </a:r>
            <a:r>
              <a:rPr lang="en-US" i="1" dirty="0"/>
              <a:t>limited resources </a:t>
            </a:r>
            <a:r>
              <a:rPr lang="en-US" dirty="0"/>
              <a:t>with respect to the scale of today’s problems</a:t>
            </a:r>
          </a:p>
          <a:p>
            <a:pPr marL="457200" indent="-457200" algn="just">
              <a:buClr>
                <a:srgbClr val="C00000"/>
              </a:buClr>
              <a:buFontTx/>
              <a:buAutoNum type="alphaUcPeriod" startAt="3"/>
              <a:defRPr/>
            </a:pPr>
            <a:endParaRPr lang="en-US" sz="2000" dirty="0"/>
          </a:p>
          <a:p>
            <a:pPr marL="857250" lvl="1" indent="-457200" algn="just">
              <a:buFontTx/>
              <a:buAutoNum type="arabicPeriod"/>
              <a:defRPr/>
            </a:pPr>
            <a:r>
              <a:rPr lang="en-US" sz="2800" dirty="0"/>
              <a:t>Caches and Memory:</a:t>
            </a:r>
          </a:p>
          <a:p>
            <a:pPr marL="457200" indent="-457200" algn="just">
              <a:buNone/>
              <a:defRPr/>
            </a:pPr>
            <a:endParaRPr lang="en-US" sz="1800" dirty="0">
              <a:solidFill>
                <a:srgbClr val="7F7F7F"/>
              </a:solidFill>
            </a:endParaRPr>
          </a:p>
          <a:p>
            <a:pPr marL="457200" indent="-457200" algn="just">
              <a:buClr>
                <a:srgbClr val="7F7F7F"/>
              </a:buClr>
              <a:buNone/>
              <a:defRPr/>
            </a:pPr>
            <a:endParaRPr lang="en-US" sz="1800" b="1" dirty="0">
              <a:solidFill>
                <a:srgbClr val="00B050"/>
              </a:solidFill>
            </a:endParaRPr>
          </a:p>
          <a:p>
            <a:pPr marL="457200" lvl="1" indent="0" algn="just">
              <a:buNone/>
              <a:defRPr/>
            </a:pPr>
            <a:endParaRPr lang="en-US" sz="1600" dirty="0">
              <a:solidFill>
                <a:srgbClr val="7F7F7F"/>
              </a:solidFill>
            </a:endParaRPr>
          </a:p>
          <a:p>
            <a:pPr marL="457200" lvl="1" indent="0" algn="just">
              <a:buNone/>
              <a:defRPr/>
            </a:pPr>
            <a:endParaRPr lang="en-US" sz="2000" dirty="0">
              <a:solidFill>
                <a:srgbClr val="7F7F7F"/>
              </a:solidFill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926282270"/>
              </p:ext>
            </p:extLst>
          </p:nvPr>
        </p:nvGraphicFramePr>
        <p:xfrm>
          <a:off x="2057400" y="3601660"/>
          <a:ext cx="3695700" cy="2971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4391024" y="3754059"/>
            <a:ext cx="3209544" cy="310896"/>
          </a:xfrm>
          <a:prstGeom prst="round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16-32 KB/Core, 4-5 cycles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724399" y="4465260"/>
            <a:ext cx="3209544" cy="310896"/>
          </a:xfrm>
          <a:prstGeom prst="round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128-256 KB/Core, 12-15 cycles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5257798" y="5274885"/>
            <a:ext cx="3209544" cy="310896"/>
          </a:xfrm>
          <a:prstGeom prst="round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512KB- 2 MB/Core, 30-50 cycles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714998" y="6040060"/>
            <a:ext cx="3209544" cy="310896"/>
          </a:xfrm>
          <a:prstGeom prst="roundRect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8GB- 128GB, 300+ cycles</a:t>
            </a:r>
          </a:p>
        </p:txBody>
      </p:sp>
      <p:pic>
        <p:nvPicPr>
          <p:cNvPr id="7177" name="Picture 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6673" y="2957525"/>
            <a:ext cx="2570545" cy="17739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09951689-C2A6-8347-89C2-C53155A37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220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3" grpId="0" animBg="1"/>
      <p:bldP spid="17" grpId="0" animBg="1"/>
      <p:bldP spid="18" grpId="0" animBg="1"/>
      <p:bldP spid="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Vertical Scaling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0" y="4870714"/>
            <a:ext cx="1219200" cy="1295400"/>
          </a:xfrm>
          <a:prstGeom prst="rect">
            <a:avLst/>
          </a:prstGeom>
          <a:noFill/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886200" y="5023114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/>
              <a:t>P</a:t>
            </a:r>
          </a:p>
        </p:txBody>
      </p:sp>
      <p:cxnSp>
        <p:nvCxnSpPr>
          <p:cNvPr id="9" name="Straight Connector 8"/>
          <p:cNvCxnSpPr>
            <a:stCxn id="7" idx="4"/>
          </p:cNvCxnSpPr>
          <p:nvPr/>
        </p:nvCxnSpPr>
        <p:spPr>
          <a:xfrm>
            <a:off x="4038600" y="5327914"/>
            <a:ext cx="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848100" y="5404114"/>
            <a:ext cx="3810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L1</a:t>
            </a:r>
          </a:p>
        </p:txBody>
      </p:sp>
      <p:cxnSp>
        <p:nvCxnSpPr>
          <p:cNvPr id="14" name="Straight Connector 13"/>
          <p:cNvCxnSpPr>
            <a:stCxn id="11" idx="2"/>
          </p:cNvCxnSpPr>
          <p:nvPr/>
        </p:nvCxnSpPr>
        <p:spPr>
          <a:xfrm>
            <a:off x="4038600" y="5632714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695700" y="5785114"/>
            <a:ext cx="6858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L2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096000" y="4642114"/>
            <a:ext cx="2743200" cy="1752600"/>
          </a:xfrm>
          <a:prstGeom prst="rect">
            <a:avLst/>
          </a:prstGeom>
          <a:noFill/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6553200" y="4794514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/>
              <a:t>P</a:t>
            </a:r>
          </a:p>
        </p:txBody>
      </p:sp>
      <p:cxnSp>
        <p:nvCxnSpPr>
          <p:cNvPr id="30" name="Straight Connector 29"/>
          <p:cNvCxnSpPr>
            <a:stCxn id="29" idx="4"/>
          </p:cNvCxnSpPr>
          <p:nvPr/>
        </p:nvCxnSpPr>
        <p:spPr>
          <a:xfrm>
            <a:off x="6705600" y="5099314"/>
            <a:ext cx="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6515100" y="5175514"/>
            <a:ext cx="3810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L1</a:t>
            </a:r>
          </a:p>
        </p:txBody>
      </p:sp>
      <p:cxnSp>
        <p:nvCxnSpPr>
          <p:cNvPr id="32" name="Straight Connector 31"/>
          <p:cNvCxnSpPr>
            <a:stCxn id="31" idx="2"/>
          </p:cNvCxnSpPr>
          <p:nvPr/>
        </p:nvCxnSpPr>
        <p:spPr>
          <a:xfrm>
            <a:off x="6705600" y="5404114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6553200" y="5937515"/>
            <a:ext cx="1752600" cy="24447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L2 Cache</a:t>
            </a:r>
          </a:p>
        </p:txBody>
      </p:sp>
      <p:sp>
        <p:nvSpPr>
          <p:cNvPr id="41" name="Oval 40"/>
          <p:cNvSpPr/>
          <p:nvPr/>
        </p:nvSpPr>
        <p:spPr>
          <a:xfrm>
            <a:off x="7048500" y="4794514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/>
              <a:t>P</a:t>
            </a:r>
          </a:p>
        </p:txBody>
      </p:sp>
      <p:cxnSp>
        <p:nvCxnSpPr>
          <p:cNvPr id="42" name="Straight Connector 41"/>
          <p:cNvCxnSpPr>
            <a:stCxn id="41" idx="4"/>
          </p:cNvCxnSpPr>
          <p:nvPr/>
        </p:nvCxnSpPr>
        <p:spPr>
          <a:xfrm>
            <a:off x="7200900" y="5099314"/>
            <a:ext cx="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7010400" y="5175514"/>
            <a:ext cx="3810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L1</a:t>
            </a:r>
          </a:p>
        </p:txBody>
      </p:sp>
      <p:cxnSp>
        <p:nvCxnSpPr>
          <p:cNvPr id="44" name="Straight Connector 43"/>
          <p:cNvCxnSpPr>
            <a:stCxn id="43" idx="2"/>
          </p:cNvCxnSpPr>
          <p:nvPr/>
        </p:nvCxnSpPr>
        <p:spPr>
          <a:xfrm>
            <a:off x="7200900" y="5404114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7535863" y="4794514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/>
              <a:t>P</a:t>
            </a:r>
          </a:p>
        </p:txBody>
      </p:sp>
      <p:cxnSp>
        <p:nvCxnSpPr>
          <p:cNvPr id="46" name="Straight Connector 45"/>
          <p:cNvCxnSpPr>
            <a:stCxn id="45" idx="4"/>
          </p:cNvCxnSpPr>
          <p:nvPr/>
        </p:nvCxnSpPr>
        <p:spPr>
          <a:xfrm>
            <a:off x="7688263" y="5099314"/>
            <a:ext cx="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7497763" y="5175514"/>
            <a:ext cx="3810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L1</a:t>
            </a:r>
          </a:p>
        </p:txBody>
      </p:sp>
      <p:cxnSp>
        <p:nvCxnSpPr>
          <p:cNvPr id="48" name="Straight Connector 47"/>
          <p:cNvCxnSpPr>
            <a:stCxn id="47" idx="2"/>
          </p:cNvCxnSpPr>
          <p:nvPr/>
        </p:nvCxnSpPr>
        <p:spPr>
          <a:xfrm>
            <a:off x="7688263" y="5404114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8001000" y="4794514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/>
              <a:t>P</a:t>
            </a:r>
          </a:p>
        </p:txBody>
      </p:sp>
      <p:cxnSp>
        <p:nvCxnSpPr>
          <p:cNvPr id="50" name="Straight Connector 49"/>
          <p:cNvCxnSpPr>
            <a:stCxn id="49" idx="4"/>
          </p:cNvCxnSpPr>
          <p:nvPr/>
        </p:nvCxnSpPr>
        <p:spPr>
          <a:xfrm>
            <a:off x="8153400" y="5099314"/>
            <a:ext cx="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7962900" y="5175514"/>
            <a:ext cx="3810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L1</a:t>
            </a:r>
          </a:p>
        </p:txBody>
      </p:sp>
      <p:cxnSp>
        <p:nvCxnSpPr>
          <p:cNvPr id="52" name="Straight Connector 51"/>
          <p:cNvCxnSpPr>
            <a:stCxn id="51" idx="2"/>
          </p:cNvCxnSpPr>
          <p:nvPr/>
        </p:nvCxnSpPr>
        <p:spPr>
          <a:xfrm>
            <a:off x="8153400" y="5404114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06" name="Rounded Rectangle 25605"/>
          <p:cNvSpPr/>
          <p:nvPr/>
        </p:nvSpPr>
        <p:spPr>
          <a:xfrm>
            <a:off x="6553200" y="5556514"/>
            <a:ext cx="1752600" cy="24765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>
                <a:solidFill>
                  <a:schemeClr val="tx1"/>
                </a:solidFill>
              </a:rPr>
              <a:t>Interconnect</a:t>
            </a:r>
          </a:p>
        </p:txBody>
      </p:sp>
      <p:cxnSp>
        <p:nvCxnSpPr>
          <p:cNvPr id="25608" name="Straight Connector 25607"/>
          <p:cNvCxnSpPr/>
          <p:nvPr/>
        </p:nvCxnSpPr>
        <p:spPr>
          <a:xfrm>
            <a:off x="7010400" y="5785114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10" name="Straight Connector 25609"/>
          <p:cNvCxnSpPr/>
          <p:nvPr/>
        </p:nvCxnSpPr>
        <p:spPr>
          <a:xfrm>
            <a:off x="7315200" y="5794639"/>
            <a:ext cx="0" cy="1333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12" name="Straight Connector 25611"/>
          <p:cNvCxnSpPr/>
          <p:nvPr/>
        </p:nvCxnSpPr>
        <p:spPr>
          <a:xfrm>
            <a:off x="7620000" y="5785114"/>
            <a:ext cx="0" cy="1333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14" name="Straight Connector 25613"/>
          <p:cNvCxnSpPr/>
          <p:nvPr/>
        </p:nvCxnSpPr>
        <p:spPr>
          <a:xfrm>
            <a:off x="7878763" y="5804164"/>
            <a:ext cx="0" cy="1333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49" name="TextBox 25614"/>
          <p:cNvSpPr txBox="1">
            <a:spLocks noChangeArrowheads="1"/>
          </p:cNvSpPr>
          <p:nvPr/>
        </p:nvSpPr>
        <p:spPr bwMode="auto">
          <a:xfrm>
            <a:off x="3132139" y="6288352"/>
            <a:ext cx="181292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/>
              <a:t>A single Processor Chip</a:t>
            </a:r>
          </a:p>
        </p:txBody>
      </p:sp>
      <p:sp>
        <p:nvSpPr>
          <p:cNvPr id="9250" name="TextBox 83"/>
          <p:cNvSpPr txBox="1">
            <a:spLocks noChangeArrowheads="1"/>
          </p:cNvSpPr>
          <p:nvPr/>
        </p:nvSpPr>
        <p:spPr bwMode="auto">
          <a:xfrm>
            <a:off x="7046914" y="6550289"/>
            <a:ext cx="663575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200"/>
              <a:t>A CMP</a:t>
            </a:r>
          </a:p>
        </p:txBody>
      </p:sp>
      <p:sp>
        <p:nvSpPr>
          <p:cNvPr id="2" name="Chevron 1"/>
          <p:cNvSpPr/>
          <p:nvPr/>
        </p:nvSpPr>
        <p:spPr>
          <a:xfrm>
            <a:off x="5105400" y="5137414"/>
            <a:ext cx="381000" cy="781050"/>
          </a:xfrm>
          <a:prstGeom prst="chevron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defRPr/>
            </a:pPr>
            <a:r>
              <a:rPr lang="en-US" dirty="0">
                <a:solidFill>
                  <a:srgbClr val="0070C0"/>
                </a:solidFill>
              </a:rPr>
              <a:t>Caveat</a:t>
            </a:r>
            <a:r>
              <a:rPr lang="en-US" dirty="0"/>
              <a:t>: Individual computers can still suffer from </a:t>
            </a:r>
            <a:r>
              <a:rPr lang="en-US" i="1" dirty="0"/>
              <a:t>limited resources </a:t>
            </a:r>
            <a:r>
              <a:rPr lang="en-US" dirty="0"/>
              <a:t>with respect to the scale of today’s problems</a:t>
            </a:r>
          </a:p>
          <a:p>
            <a:pPr marL="400050" lvl="1" indent="0" algn="just">
              <a:buClr>
                <a:srgbClr val="C00000"/>
              </a:buClr>
              <a:buFont typeface="Arial" panose="020B0604020202020204" pitchFamily="34" charset="0"/>
              <a:buNone/>
              <a:defRPr/>
            </a:pPr>
            <a:endParaRPr lang="en-US" sz="1600" dirty="0">
              <a:solidFill>
                <a:srgbClr val="7F7F7F"/>
              </a:solidFill>
            </a:endParaRPr>
          </a:p>
          <a:p>
            <a:pPr marL="857250" lvl="1" indent="-457200" algn="just">
              <a:buFontTx/>
              <a:buAutoNum type="arabicPeriod" startAt="2"/>
              <a:defRPr/>
            </a:pPr>
            <a:r>
              <a:rPr lang="en-US" sz="2800" dirty="0"/>
              <a:t>Processors:</a:t>
            </a:r>
            <a:endParaRPr lang="en-US" dirty="0"/>
          </a:p>
          <a:p>
            <a:pPr marL="1314450" lvl="2" indent="-457200" algn="just">
              <a:buFont typeface="Wingdings" pitchFamily="2" charset="2"/>
              <a:buChar char="§"/>
              <a:defRPr/>
            </a:pPr>
            <a:r>
              <a:rPr lang="en-US" sz="2600" dirty="0"/>
              <a:t>Moore’s law still holds</a:t>
            </a:r>
          </a:p>
          <a:p>
            <a:pPr marL="1314450" lvl="2" indent="-457200" algn="just">
              <a:buFont typeface="Wingdings" pitchFamily="2" charset="2"/>
              <a:buChar char="§"/>
              <a:defRPr/>
            </a:pPr>
            <a:endParaRPr lang="en-US" sz="2600" dirty="0"/>
          </a:p>
          <a:p>
            <a:pPr marL="1314450" lvl="2" indent="-457200" algn="just">
              <a:buFont typeface="Wingdings" pitchFamily="2" charset="2"/>
              <a:buChar char="§"/>
              <a:defRPr/>
            </a:pPr>
            <a:r>
              <a:rPr lang="en-US" sz="2600" dirty="0"/>
              <a:t>Chip Multiprocessors (CMPs) are now available</a:t>
            </a:r>
          </a:p>
          <a:p>
            <a:pPr marL="457200" indent="-457200" algn="just">
              <a:buClr>
                <a:srgbClr val="C00000"/>
              </a:buClr>
              <a:buFontTx/>
              <a:buAutoNum type="arabicPeriod" startAt="2"/>
              <a:defRPr/>
            </a:pPr>
            <a:endParaRPr lang="en-US" sz="2000" dirty="0">
              <a:solidFill>
                <a:srgbClr val="7F7F7F"/>
              </a:solidFill>
            </a:endParaRPr>
          </a:p>
          <a:p>
            <a:pPr marL="457200" indent="-457200" algn="just">
              <a:buFont typeface="Arial" panose="020B0604020202020204" pitchFamily="34" charset="0"/>
              <a:buNone/>
              <a:defRPr/>
            </a:pPr>
            <a:endParaRPr lang="en-US" sz="1800" dirty="0">
              <a:solidFill>
                <a:srgbClr val="7F7F7F"/>
              </a:solidFill>
            </a:endParaRPr>
          </a:p>
          <a:p>
            <a:pPr marL="457200" lvl="1" indent="0" algn="just">
              <a:buFont typeface="Arial" panose="020B0604020202020204" pitchFamily="34" charset="0"/>
              <a:buNone/>
              <a:defRPr/>
            </a:pPr>
            <a:endParaRPr lang="en-US" sz="2000" dirty="0">
              <a:solidFill>
                <a:srgbClr val="7F7F7F"/>
              </a:solidFill>
            </a:endParaRPr>
          </a:p>
        </p:txBody>
      </p:sp>
      <p:sp>
        <p:nvSpPr>
          <p:cNvPr id="37" name="Slide Number Placeholder 3">
            <a:extLst>
              <a:ext uri="{FF2B5EF4-FFF2-40B4-BE49-F238E27FC236}">
                <a16:creationId xmlns:a16="http://schemas.microsoft.com/office/drawing/2014/main" id="{71C77F61-C51B-8247-A444-BA2CD397D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078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Vertical Scaling</a:t>
            </a: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defRPr/>
            </a:pPr>
            <a:r>
              <a:rPr lang="en-US" dirty="0">
                <a:solidFill>
                  <a:srgbClr val="0070C0"/>
                </a:solidFill>
              </a:rPr>
              <a:t>Caveat</a:t>
            </a:r>
            <a:r>
              <a:rPr lang="en-US" dirty="0"/>
              <a:t>: Individual computers can still suffer from </a:t>
            </a:r>
            <a:r>
              <a:rPr lang="en-US" i="1" dirty="0"/>
              <a:t>limited resources </a:t>
            </a:r>
            <a:r>
              <a:rPr lang="en-US" dirty="0"/>
              <a:t>with respect to the scale of today’s problems</a:t>
            </a:r>
          </a:p>
          <a:p>
            <a:pPr marL="400050" lvl="1" indent="0" algn="just">
              <a:buClr>
                <a:srgbClr val="C00000"/>
              </a:buClr>
              <a:buFont typeface="Arial" panose="020B0604020202020204" pitchFamily="34" charset="0"/>
              <a:buNone/>
              <a:defRPr/>
            </a:pPr>
            <a:endParaRPr lang="en-US" sz="1600" dirty="0">
              <a:solidFill>
                <a:srgbClr val="7F7F7F"/>
              </a:solidFill>
            </a:endParaRPr>
          </a:p>
          <a:p>
            <a:pPr marL="857250" lvl="1" indent="-457200" algn="just">
              <a:buFontTx/>
              <a:buAutoNum type="arabicPeriod" startAt="2"/>
              <a:defRPr/>
            </a:pPr>
            <a:r>
              <a:rPr lang="en-US" sz="2800" dirty="0"/>
              <a:t>Processors:</a:t>
            </a:r>
            <a:endParaRPr lang="en-US" dirty="0"/>
          </a:p>
          <a:p>
            <a:pPr marL="1314450" lvl="2" indent="-457200" algn="just">
              <a:buFont typeface="Wingdings" pitchFamily="2" charset="2"/>
              <a:buChar char="§"/>
              <a:defRPr/>
            </a:pPr>
            <a:r>
              <a:rPr lang="en-US" sz="2600" dirty="0"/>
              <a:t>But up until a few years ago, CPU speed grew at the rate of 55% annually, while the memory speed grew at the rate of only 7%</a:t>
            </a:r>
          </a:p>
          <a:p>
            <a:pPr marL="457200" indent="-457200" algn="just">
              <a:buClr>
                <a:srgbClr val="C00000"/>
              </a:buClr>
              <a:buFontTx/>
              <a:buAutoNum type="arabicPeriod" startAt="2"/>
              <a:defRPr/>
            </a:pPr>
            <a:endParaRPr lang="en-US" sz="2000" dirty="0">
              <a:solidFill>
                <a:srgbClr val="7F7F7F"/>
              </a:solidFill>
            </a:endParaRPr>
          </a:p>
          <a:p>
            <a:pPr marL="457200" indent="-457200" algn="just">
              <a:buFont typeface="Arial" panose="020B0604020202020204" pitchFamily="34" charset="0"/>
              <a:buNone/>
              <a:defRPr/>
            </a:pPr>
            <a:endParaRPr lang="en-US" sz="1800" dirty="0">
              <a:solidFill>
                <a:srgbClr val="7F7F7F"/>
              </a:solidFill>
            </a:endParaRPr>
          </a:p>
          <a:p>
            <a:pPr marL="457200" lvl="1" indent="0" algn="just">
              <a:buFont typeface="Arial" panose="020B0604020202020204" pitchFamily="34" charset="0"/>
              <a:buNone/>
              <a:defRPr/>
            </a:pPr>
            <a:endParaRPr lang="en-US" sz="2000" dirty="0">
              <a:solidFill>
                <a:srgbClr val="7F7F7F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7286264" y="4656259"/>
            <a:ext cx="609600" cy="30480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P</a:t>
            </a:r>
          </a:p>
        </p:txBody>
      </p:sp>
      <p:sp>
        <p:nvSpPr>
          <p:cNvPr id="38" name="Oval 37"/>
          <p:cNvSpPr/>
          <p:nvPr/>
        </p:nvSpPr>
        <p:spPr>
          <a:xfrm>
            <a:off x="7343414" y="4964234"/>
            <a:ext cx="152400" cy="1524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7605352" y="4964234"/>
            <a:ext cx="152400" cy="1524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7895864" y="4795960"/>
            <a:ext cx="152400" cy="155575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4162064" y="5416671"/>
            <a:ext cx="609600" cy="30480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M</a:t>
            </a:r>
          </a:p>
        </p:txBody>
      </p:sp>
      <p:sp>
        <p:nvSpPr>
          <p:cNvPr id="54" name="Oval 53"/>
          <p:cNvSpPr/>
          <p:nvPr/>
        </p:nvSpPr>
        <p:spPr>
          <a:xfrm>
            <a:off x="4219214" y="5724646"/>
            <a:ext cx="152400" cy="1524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4481152" y="5724646"/>
            <a:ext cx="152400" cy="1524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4771664" y="5556372"/>
            <a:ext cx="152400" cy="155575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57" name="Straight Connector 56"/>
          <p:cNvCxnSpPr/>
          <p:nvPr/>
        </p:nvCxnSpPr>
        <p:spPr>
          <a:xfrm>
            <a:off x="3857264" y="5191246"/>
            <a:ext cx="4572000" cy="0"/>
          </a:xfrm>
          <a:prstGeom prst="line">
            <a:avLst/>
          </a:prstGeom>
          <a:ln w="98425" cmpd="thickThin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3857264" y="5953246"/>
            <a:ext cx="4572000" cy="0"/>
          </a:xfrm>
          <a:prstGeom prst="line">
            <a:avLst/>
          </a:prstGeom>
          <a:ln w="98425" cmpd="thickThin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5038364" y="5634159"/>
            <a:ext cx="238125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>
            <a:spLocks noChangeArrowheads="1"/>
          </p:cNvSpPr>
          <p:nvPr/>
        </p:nvSpPr>
        <p:spPr bwMode="auto">
          <a:xfrm>
            <a:off x="4924065" y="5273797"/>
            <a:ext cx="25812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/>
              <a:t>Processor-Memory speed gap</a:t>
            </a:r>
          </a:p>
        </p:txBody>
      </p:sp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2DE56CFE-2B40-D343-B0A7-A43856640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663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53" grpId="0" animBg="1"/>
      <p:bldP spid="54" grpId="0" animBg="1"/>
      <p:bldP spid="55" grpId="0" animBg="1"/>
      <p:bldP spid="56" grpId="0" animBg="1"/>
      <p:bldP spid="6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Vertical Scaling</a:t>
            </a: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defRPr/>
            </a:pPr>
            <a:r>
              <a:rPr lang="en-US" dirty="0">
                <a:solidFill>
                  <a:srgbClr val="0070C0"/>
                </a:solidFill>
              </a:rPr>
              <a:t>Caveat</a:t>
            </a:r>
            <a:r>
              <a:rPr lang="en-US" dirty="0"/>
              <a:t>: Individual computers can still suffer from </a:t>
            </a:r>
            <a:r>
              <a:rPr lang="en-US" i="1" dirty="0"/>
              <a:t>limited resources </a:t>
            </a:r>
            <a:r>
              <a:rPr lang="en-US" dirty="0"/>
              <a:t>with respect to the scale of today’s problems</a:t>
            </a:r>
          </a:p>
          <a:p>
            <a:pPr marL="400050" lvl="1" indent="0" algn="just">
              <a:buClr>
                <a:srgbClr val="C00000"/>
              </a:buClr>
              <a:buFont typeface="Arial" panose="020B0604020202020204" pitchFamily="34" charset="0"/>
              <a:buNone/>
              <a:defRPr/>
            </a:pPr>
            <a:endParaRPr lang="en-US" sz="1600" dirty="0">
              <a:solidFill>
                <a:srgbClr val="7F7F7F"/>
              </a:solidFill>
            </a:endParaRPr>
          </a:p>
          <a:p>
            <a:pPr marL="857250" lvl="1" indent="-457200" algn="just">
              <a:buFontTx/>
              <a:buAutoNum type="arabicPeriod" startAt="2"/>
              <a:defRPr/>
            </a:pPr>
            <a:r>
              <a:rPr lang="en-US" sz="2800" dirty="0"/>
              <a:t>Processors:</a:t>
            </a:r>
            <a:endParaRPr lang="en-US" dirty="0"/>
          </a:p>
          <a:p>
            <a:pPr marL="1314450" lvl="2" indent="-457200" algn="just">
              <a:buFont typeface="Wingdings" pitchFamily="2" charset="2"/>
              <a:buChar char="§"/>
              <a:defRPr/>
            </a:pPr>
            <a:r>
              <a:rPr lang="en-US" sz="2600" dirty="0"/>
              <a:t>But up until a few years ago, CPU speed grew at the rate of 55% annually, while the memory speed grew at the rate of only 7%</a:t>
            </a:r>
          </a:p>
          <a:p>
            <a:pPr marL="1314450" lvl="2" indent="-457200" algn="just">
              <a:buFont typeface="Wingdings" pitchFamily="2" charset="2"/>
              <a:buChar char="§"/>
              <a:defRPr/>
            </a:pPr>
            <a:endParaRPr lang="en-US" sz="2600" dirty="0"/>
          </a:p>
          <a:p>
            <a:pPr marL="1314450" lvl="2" indent="-457200" algn="just">
              <a:buFont typeface="Wingdings" pitchFamily="2" charset="2"/>
              <a:buChar char="§"/>
              <a:defRPr/>
            </a:pPr>
            <a:r>
              <a:rPr lang="en-US" sz="2600" dirty="0"/>
              <a:t>Even if 100s or 1000s of cores are placed on a CMP, it is a challenge to deliver input data to these cores fast enough for processing</a:t>
            </a:r>
          </a:p>
          <a:p>
            <a:pPr marL="1314450" lvl="2" indent="-457200" algn="just">
              <a:buFont typeface="Wingdings" pitchFamily="2" charset="2"/>
              <a:buChar char="§"/>
              <a:defRPr/>
            </a:pPr>
            <a:endParaRPr lang="en-US" sz="2600" dirty="0"/>
          </a:p>
          <a:p>
            <a:pPr marL="457200" indent="-457200" algn="just">
              <a:buClr>
                <a:srgbClr val="C00000"/>
              </a:buClr>
              <a:buFontTx/>
              <a:buAutoNum type="arabicPeriod" startAt="2"/>
              <a:defRPr/>
            </a:pPr>
            <a:endParaRPr lang="en-US" sz="2000" dirty="0">
              <a:solidFill>
                <a:srgbClr val="7F7F7F"/>
              </a:solidFill>
            </a:endParaRPr>
          </a:p>
          <a:p>
            <a:pPr marL="457200" indent="-457200" algn="just">
              <a:buFont typeface="Arial" panose="020B0604020202020204" pitchFamily="34" charset="0"/>
              <a:buNone/>
              <a:defRPr/>
            </a:pPr>
            <a:endParaRPr lang="en-US" sz="1800" dirty="0">
              <a:solidFill>
                <a:srgbClr val="7F7F7F"/>
              </a:solidFill>
            </a:endParaRPr>
          </a:p>
          <a:p>
            <a:pPr marL="457200" lvl="1" indent="0" algn="just">
              <a:buFont typeface="Arial" panose="020B0604020202020204" pitchFamily="34" charset="0"/>
              <a:buNone/>
              <a:defRPr/>
            </a:pPr>
            <a:endParaRPr lang="en-US" sz="20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813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BA203D-F10C-D04C-B524-0BC046F83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2" descr="D:\Teaching\Spring 2016\CMPS 251\Session 0\images\ELEVATE-(introductions)_web.png">
            <a:extLst>
              <a:ext uri="{FF2B5EF4-FFF2-40B4-BE49-F238E27FC236}">
                <a16:creationId xmlns:a16="http://schemas.microsoft.com/office/drawing/2014/main" id="{A17BF4F8-8528-4645-8C12-06CD4579F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8728" y="1909762"/>
            <a:ext cx="8594544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28781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Vertical Scaling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5257800" y="4759453"/>
            <a:ext cx="0" cy="30480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753100" y="4759453"/>
            <a:ext cx="0" cy="30480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6240463" y="4759453"/>
            <a:ext cx="0" cy="30480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6705600" y="4759453"/>
            <a:ext cx="0" cy="30480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n 25"/>
          <p:cNvSpPr/>
          <p:nvPr/>
        </p:nvSpPr>
        <p:spPr>
          <a:xfrm>
            <a:off x="5067300" y="5064253"/>
            <a:ext cx="1828800" cy="914400"/>
          </a:xfrm>
          <a:prstGeom prst="ca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828925" y="2549653"/>
            <a:ext cx="990600" cy="12652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2981325" y="2740153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3362325" y="2735391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2981325" y="2946528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3362325" y="2941766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2994025" y="3146553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3375025" y="3141791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2994025" y="3346578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3375025" y="3341816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2992438" y="3513266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3373438" y="3510091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2994025" y="3697416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3375025" y="3692653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86" name="TextBox 35"/>
          <p:cNvSpPr txBox="1">
            <a:spLocks noChangeArrowheads="1"/>
          </p:cNvSpPr>
          <p:nvPr/>
        </p:nvSpPr>
        <p:spPr bwMode="auto">
          <a:xfrm>
            <a:off x="2865438" y="3876804"/>
            <a:ext cx="9191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sz="1200"/>
              <a:t>A Data Set</a:t>
            </a:r>
          </a:p>
          <a:p>
            <a:pPr algn="ctr" eaLnBrk="1" hangingPunct="1"/>
            <a:r>
              <a:rPr lang="en-US" sz="1200"/>
              <a:t>of 4 TBs</a:t>
            </a:r>
          </a:p>
        </p:txBody>
      </p:sp>
      <p:sp>
        <p:nvSpPr>
          <p:cNvPr id="40" name="Curved Down Arrow 39"/>
          <p:cNvSpPr/>
          <p:nvPr/>
        </p:nvSpPr>
        <p:spPr>
          <a:xfrm>
            <a:off x="3362326" y="1787653"/>
            <a:ext cx="2809875" cy="685800"/>
          </a:xfrm>
          <a:prstGeom prst="curvedDownArrow">
            <a:avLst/>
          </a:prstGeom>
          <a:solidFill>
            <a:srgbClr val="66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1288" name="TextBox 25599"/>
          <p:cNvSpPr txBox="1">
            <a:spLocks noChangeArrowheads="1"/>
          </p:cNvSpPr>
          <p:nvPr/>
        </p:nvSpPr>
        <p:spPr bwMode="auto">
          <a:xfrm>
            <a:off x="6934201" y="4780092"/>
            <a:ext cx="26717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/>
              <a:t>4 100MB/S IO Channels</a:t>
            </a:r>
          </a:p>
        </p:txBody>
      </p:sp>
      <p:sp>
        <p:nvSpPr>
          <p:cNvPr id="25601" name="Vertical Scroll 25600"/>
          <p:cNvSpPr/>
          <p:nvPr/>
        </p:nvSpPr>
        <p:spPr>
          <a:xfrm>
            <a:off x="7868784" y="2397254"/>
            <a:ext cx="1600200" cy="1616075"/>
          </a:xfrm>
          <a:prstGeom prst="vertic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>
                <a:solidFill>
                  <a:schemeClr val="tx1"/>
                </a:solidFill>
              </a:rPr>
              <a:t>10000 seconds (or 3 hours) to load data</a:t>
            </a:r>
          </a:p>
        </p:txBody>
      </p:sp>
      <p:sp>
        <p:nvSpPr>
          <p:cNvPr id="51" name="Rectangle 50"/>
          <p:cNvSpPr/>
          <p:nvPr/>
        </p:nvSpPr>
        <p:spPr>
          <a:xfrm>
            <a:off x="5086350" y="4378453"/>
            <a:ext cx="1790700" cy="381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dirty="0"/>
              <a:t>Memory</a:t>
            </a:r>
          </a:p>
        </p:txBody>
      </p:sp>
      <p:cxnSp>
        <p:nvCxnSpPr>
          <p:cNvPr id="52" name="Straight Connector 51"/>
          <p:cNvCxnSpPr>
            <a:endCxn id="51" idx="0"/>
          </p:cNvCxnSpPr>
          <p:nvPr/>
        </p:nvCxnSpPr>
        <p:spPr>
          <a:xfrm>
            <a:off x="5981700" y="4013329"/>
            <a:ext cx="0" cy="3651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4648200" y="2473453"/>
            <a:ext cx="2743200" cy="1752600"/>
          </a:xfrm>
          <a:prstGeom prst="rect">
            <a:avLst/>
          </a:prstGeom>
          <a:noFill/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5105400" y="2625853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/>
              <a:t>P</a:t>
            </a:r>
          </a:p>
        </p:txBody>
      </p:sp>
      <p:cxnSp>
        <p:nvCxnSpPr>
          <p:cNvPr id="56" name="Straight Connector 55"/>
          <p:cNvCxnSpPr>
            <a:stCxn id="55" idx="4"/>
          </p:cNvCxnSpPr>
          <p:nvPr/>
        </p:nvCxnSpPr>
        <p:spPr>
          <a:xfrm>
            <a:off x="5257800" y="2930653"/>
            <a:ext cx="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5067300" y="3006853"/>
            <a:ext cx="3810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L1</a:t>
            </a:r>
          </a:p>
        </p:txBody>
      </p:sp>
      <p:cxnSp>
        <p:nvCxnSpPr>
          <p:cNvPr id="58" name="Straight Connector 57"/>
          <p:cNvCxnSpPr>
            <a:stCxn id="57" idx="2"/>
          </p:cNvCxnSpPr>
          <p:nvPr/>
        </p:nvCxnSpPr>
        <p:spPr>
          <a:xfrm>
            <a:off x="5257800" y="3235453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5105400" y="3768854"/>
            <a:ext cx="1752600" cy="24447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L2 Cache</a:t>
            </a:r>
          </a:p>
        </p:txBody>
      </p:sp>
      <p:sp>
        <p:nvSpPr>
          <p:cNvPr id="86" name="Oval 85"/>
          <p:cNvSpPr/>
          <p:nvPr/>
        </p:nvSpPr>
        <p:spPr>
          <a:xfrm>
            <a:off x="5600700" y="2625853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/>
              <a:t>P</a:t>
            </a:r>
          </a:p>
        </p:txBody>
      </p:sp>
      <p:cxnSp>
        <p:nvCxnSpPr>
          <p:cNvPr id="98" name="Straight Connector 97"/>
          <p:cNvCxnSpPr>
            <a:stCxn id="86" idx="4"/>
          </p:cNvCxnSpPr>
          <p:nvPr/>
        </p:nvCxnSpPr>
        <p:spPr>
          <a:xfrm>
            <a:off x="5753100" y="2930653"/>
            <a:ext cx="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98"/>
          <p:cNvSpPr/>
          <p:nvPr/>
        </p:nvSpPr>
        <p:spPr>
          <a:xfrm>
            <a:off x="5562600" y="3006853"/>
            <a:ext cx="3810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L1</a:t>
            </a:r>
          </a:p>
        </p:txBody>
      </p:sp>
      <p:cxnSp>
        <p:nvCxnSpPr>
          <p:cNvPr id="100" name="Straight Connector 99"/>
          <p:cNvCxnSpPr>
            <a:stCxn id="99" idx="2"/>
          </p:cNvCxnSpPr>
          <p:nvPr/>
        </p:nvCxnSpPr>
        <p:spPr>
          <a:xfrm>
            <a:off x="5753100" y="3235453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val 100"/>
          <p:cNvSpPr/>
          <p:nvPr/>
        </p:nvSpPr>
        <p:spPr>
          <a:xfrm>
            <a:off x="6088063" y="2625853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/>
              <a:t>P</a:t>
            </a:r>
          </a:p>
        </p:txBody>
      </p:sp>
      <p:cxnSp>
        <p:nvCxnSpPr>
          <p:cNvPr id="102" name="Straight Connector 101"/>
          <p:cNvCxnSpPr>
            <a:stCxn id="101" idx="4"/>
          </p:cNvCxnSpPr>
          <p:nvPr/>
        </p:nvCxnSpPr>
        <p:spPr>
          <a:xfrm>
            <a:off x="6240463" y="2930653"/>
            <a:ext cx="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/>
          <p:cNvSpPr/>
          <p:nvPr/>
        </p:nvSpPr>
        <p:spPr>
          <a:xfrm>
            <a:off x="6049963" y="3006853"/>
            <a:ext cx="3810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L1</a:t>
            </a:r>
          </a:p>
        </p:txBody>
      </p:sp>
      <p:cxnSp>
        <p:nvCxnSpPr>
          <p:cNvPr id="104" name="Straight Connector 103"/>
          <p:cNvCxnSpPr>
            <a:stCxn id="103" idx="2"/>
          </p:cNvCxnSpPr>
          <p:nvPr/>
        </p:nvCxnSpPr>
        <p:spPr>
          <a:xfrm>
            <a:off x="6240463" y="3235453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val 104"/>
          <p:cNvSpPr/>
          <p:nvPr/>
        </p:nvSpPr>
        <p:spPr>
          <a:xfrm>
            <a:off x="6553200" y="2625853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/>
              <a:t>P</a:t>
            </a:r>
          </a:p>
        </p:txBody>
      </p:sp>
      <p:cxnSp>
        <p:nvCxnSpPr>
          <p:cNvPr id="106" name="Straight Connector 105"/>
          <p:cNvCxnSpPr>
            <a:stCxn id="105" idx="4"/>
          </p:cNvCxnSpPr>
          <p:nvPr/>
        </p:nvCxnSpPr>
        <p:spPr>
          <a:xfrm>
            <a:off x="6705600" y="2930653"/>
            <a:ext cx="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106"/>
          <p:cNvSpPr/>
          <p:nvPr/>
        </p:nvSpPr>
        <p:spPr>
          <a:xfrm>
            <a:off x="6515100" y="3006853"/>
            <a:ext cx="3810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L1</a:t>
            </a:r>
          </a:p>
        </p:txBody>
      </p:sp>
      <p:cxnSp>
        <p:nvCxnSpPr>
          <p:cNvPr id="108" name="Straight Connector 107"/>
          <p:cNvCxnSpPr>
            <a:stCxn id="107" idx="2"/>
          </p:cNvCxnSpPr>
          <p:nvPr/>
        </p:nvCxnSpPr>
        <p:spPr>
          <a:xfrm>
            <a:off x="6705600" y="3235453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108"/>
          <p:cNvSpPr/>
          <p:nvPr/>
        </p:nvSpPr>
        <p:spPr>
          <a:xfrm>
            <a:off x="5105400" y="3387853"/>
            <a:ext cx="1752600" cy="24765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>
                <a:solidFill>
                  <a:schemeClr val="tx1"/>
                </a:solidFill>
              </a:rPr>
              <a:t>Interconnect</a:t>
            </a:r>
          </a:p>
        </p:txBody>
      </p:sp>
      <p:cxnSp>
        <p:nvCxnSpPr>
          <p:cNvPr id="110" name="Straight Connector 109"/>
          <p:cNvCxnSpPr/>
          <p:nvPr/>
        </p:nvCxnSpPr>
        <p:spPr>
          <a:xfrm>
            <a:off x="5562600" y="3616453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5867400" y="3625978"/>
            <a:ext cx="0" cy="1333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6172200" y="3616453"/>
            <a:ext cx="0" cy="1333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6430963" y="3635503"/>
            <a:ext cx="0" cy="1333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lide Number Placeholder 3">
            <a:extLst>
              <a:ext uri="{FF2B5EF4-FFF2-40B4-BE49-F238E27FC236}">
                <a16:creationId xmlns:a16="http://schemas.microsoft.com/office/drawing/2014/main" id="{4F123AFF-912F-B947-9B69-00919241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20</a:t>
            </a:fld>
            <a:endParaRPr lang="en-US" dirty="0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9214C4C8-1709-8E43-BA47-CF32341BDC62}"/>
              </a:ext>
            </a:extLst>
          </p:cNvPr>
          <p:cNvGrpSpPr/>
          <p:nvPr/>
        </p:nvGrpSpPr>
        <p:grpSpPr>
          <a:xfrm>
            <a:off x="9363734" y="2473453"/>
            <a:ext cx="2658410" cy="3296833"/>
            <a:chOff x="9468984" y="2413645"/>
            <a:chExt cx="2658410" cy="3296833"/>
          </a:xfrm>
        </p:grpSpPr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6119F838-B9CA-754C-97FD-FA0491304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54158" y="3694619"/>
              <a:ext cx="2015859" cy="2015859"/>
            </a:xfrm>
            <a:prstGeom prst="rect">
              <a:avLst/>
            </a:prstGeom>
          </p:spPr>
        </p:pic>
        <p:sp>
          <p:nvSpPr>
            <p:cNvPr id="63" name="Cloud 62">
              <a:extLst>
                <a:ext uri="{FF2B5EF4-FFF2-40B4-BE49-F238E27FC236}">
                  <a16:creationId xmlns:a16="http://schemas.microsoft.com/office/drawing/2014/main" id="{33599ABB-791A-AB45-B03F-4C0F4830BDA2}"/>
                </a:ext>
              </a:extLst>
            </p:cNvPr>
            <p:cNvSpPr/>
            <p:nvPr/>
          </p:nvSpPr>
          <p:spPr>
            <a:xfrm>
              <a:off x="9468984" y="2413645"/>
              <a:ext cx="2658410" cy="1362341"/>
            </a:xfrm>
            <a:prstGeom prst="cloud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5F3A2A45-1F40-C647-ABF0-31CFBFA36C76}"/>
                </a:ext>
              </a:extLst>
            </p:cNvPr>
            <p:cNvSpPr/>
            <p:nvPr/>
          </p:nvSpPr>
          <p:spPr>
            <a:xfrm>
              <a:off x="9910317" y="2748365"/>
              <a:ext cx="167315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LMSans10" charset="0"/>
                </a:rPr>
                <a:t>Suffer from</a:t>
              </a:r>
            </a:p>
            <a:p>
              <a:r>
                <a:rPr lang="en-US" sz="1600" dirty="0">
                  <a:solidFill>
                    <a:schemeClr val="bg1"/>
                  </a:solidFill>
                  <a:latin typeface="LMSans10" charset="0"/>
                </a:rPr>
                <a:t>limited scalability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5924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2560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481" y="228600"/>
            <a:ext cx="10347767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How to Store and Process Data at Scale?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A system can be scaled:</a:t>
            </a:r>
          </a:p>
          <a:p>
            <a:pPr lvl="1"/>
            <a:r>
              <a:rPr lang="en-US" sz="2800" dirty="0"/>
              <a:t>Either </a:t>
            </a:r>
            <a:r>
              <a:rPr lang="en-US" sz="2800" i="1" dirty="0">
                <a:solidFill>
                  <a:srgbClr val="0070C0"/>
                </a:solidFill>
              </a:rPr>
              <a:t>vertically</a:t>
            </a:r>
            <a:r>
              <a:rPr lang="en-US" sz="2800" dirty="0"/>
              <a:t> (or </a:t>
            </a:r>
            <a:r>
              <a:rPr lang="en-US" sz="2800" dirty="0">
                <a:solidFill>
                  <a:srgbClr val="0070C0"/>
                </a:solidFill>
              </a:rPr>
              <a:t>up</a:t>
            </a:r>
            <a:r>
              <a:rPr lang="en-US" sz="2800" dirty="0"/>
              <a:t>)</a:t>
            </a:r>
          </a:p>
          <a:p>
            <a:pPr lvl="2"/>
            <a:r>
              <a:rPr lang="en-US" sz="2800" dirty="0"/>
              <a:t>Can be achieved by hardware upgrades (e.g., faster CPU, more memory, and/or larger disk)</a:t>
            </a:r>
          </a:p>
          <a:p>
            <a:pPr lvl="2"/>
            <a:endParaRPr lang="en-US" sz="2800" dirty="0"/>
          </a:p>
          <a:p>
            <a:pPr lvl="1"/>
            <a:r>
              <a:rPr lang="en-US" sz="2800" dirty="0" err="1"/>
              <a:t>And/Or</a:t>
            </a:r>
            <a:r>
              <a:rPr lang="en-US" sz="2800" dirty="0"/>
              <a:t> </a:t>
            </a:r>
            <a:r>
              <a:rPr lang="en-US" sz="2800" i="1" dirty="0">
                <a:solidFill>
                  <a:srgbClr val="0070C0"/>
                </a:solidFill>
              </a:rPr>
              <a:t>horizontally</a:t>
            </a:r>
            <a:r>
              <a:rPr lang="en-US" sz="2800" dirty="0"/>
              <a:t> (or </a:t>
            </a:r>
            <a:r>
              <a:rPr lang="en-US" sz="2800" i="1" dirty="0">
                <a:solidFill>
                  <a:srgbClr val="0070C0"/>
                </a:solidFill>
              </a:rPr>
              <a:t>out</a:t>
            </a:r>
            <a:r>
              <a:rPr lang="en-US" sz="2800" dirty="0"/>
              <a:t>)</a:t>
            </a:r>
          </a:p>
          <a:p>
            <a:pPr lvl="2"/>
            <a:r>
              <a:rPr lang="en-US" sz="2800" dirty="0"/>
              <a:t>Can be achieved by adding more machines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0" y="1825625"/>
            <a:ext cx="11021704" cy="2227760"/>
          </a:xfrm>
          <a:prstGeom prst="rect">
            <a:avLst/>
          </a:prstGeom>
          <a:solidFill>
            <a:srgbClr val="0070C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38200" y="4093427"/>
            <a:ext cx="11021704" cy="1338382"/>
          </a:xfrm>
          <a:prstGeom prst="rect">
            <a:avLst/>
          </a:prstGeom>
          <a:solidFill>
            <a:srgbClr val="0070C0">
              <a:alpha val="3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042248" y="4045745"/>
            <a:ext cx="8851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5400" dirty="0"/>
              <a:t> 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1BF988CE-807F-7242-84EF-94E811416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758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Horizontal Scaling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981200" y="2925764"/>
            <a:ext cx="990600" cy="12652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2133600" y="3116263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514600" y="3113088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2133600" y="3322638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2514600" y="3317875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2146300" y="3522663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2527300" y="3517900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2146300" y="3722688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2527300" y="3717925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2144713" y="3890963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2525713" y="3886200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2146300" y="4073525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2527300" y="4068763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01" name="Vertical Scroll 25600"/>
          <p:cNvSpPr/>
          <p:nvPr/>
        </p:nvSpPr>
        <p:spPr>
          <a:xfrm>
            <a:off x="9078913" y="2546351"/>
            <a:ext cx="1600200" cy="1616075"/>
          </a:xfrm>
          <a:prstGeom prst="verticalScroll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>
                <a:solidFill>
                  <a:schemeClr val="tx1"/>
                </a:solidFill>
              </a:rPr>
              <a:t>Only 3 minutes to load data</a:t>
            </a:r>
          </a:p>
        </p:txBody>
      </p:sp>
      <p:sp>
        <p:nvSpPr>
          <p:cNvPr id="3" name="Chevron 2"/>
          <p:cNvSpPr/>
          <p:nvPr/>
        </p:nvSpPr>
        <p:spPr>
          <a:xfrm>
            <a:off x="3124200" y="2324100"/>
            <a:ext cx="304800" cy="2476500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581400" y="2286000"/>
            <a:ext cx="990600" cy="190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8" name="Straight Connector 97"/>
          <p:cNvCxnSpPr/>
          <p:nvPr/>
        </p:nvCxnSpPr>
        <p:spPr>
          <a:xfrm>
            <a:off x="3733800" y="2381250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114800" y="2381250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/>
          <p:cNvSpPr/>
          <p:nvPr/>
        </p:nvSpPr>
        <p:spPr>
          <a:xfrm>
            <a:off x="3581400" y="2552700"/>
            <a:ext cx="990600" cy="190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01" name="Straight Connector 100"/>
          <p:cNvCxnSpPr/>
          <p:nvPr/>
        </p:nvCxnSpPr>
        <p:spPr>
          <a:xfrm>
            <a:off x="3733800" y="2647950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4114800" y="2647950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/>
          <p:cNvSpPr/>
          <p:nvPr/>
        </p:nvSpPr>
        <p:spPr>
          <a:xfrm>
            <a:off x="3619500" y="4705350"/>
            <a:ext cx="990600" cy="190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04" name="Straight Connector 103"/>
          <p:cNvCxnSpPr/>
          <p:nvPr/>
        </p:nvCxnSpPr>
        <p:spPr>
          <a:xfrm>
            <a:off x="3771900" y="4800600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4152900" y="4800600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076700" y="2895600"/>
            <a:ext cx="0" cy="1752600"/>
          </a:xfrm>
          <a:prstGeom prst="line">
            <a:avLst/>
          </a:prstGeom>
          <a:ln w="158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n 9"/>
          <p:cNvSpPr/>
          <p:nvPr/>
        </p:nvSpPr>
        <p:spPr>
          <a:xfrm>
            <a:off x="5486400" y="4572000"/>
            <a:ext cx="1219200" cy="381000"/>
          </a:xfrm>
          <a:prstGeom prst="ca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905500" y="4395788"/>
            <a:ext cx="0" cy="25241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>
            <a:off x="6324600" y="4400551"/>
            <a:ext cx="0" cy="252413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Can 114"/>
          <p:cNvSpPr/>
          <p:nvPr/>
        </p:nvSpPr>
        <p:spPr>
          <a:xfrm>
            <a:off x="7696200" y="4552950"/>
            <a:ext cx="1219200" cy="381000"/>
          </a:xfrm>
          <a:prstGeom prst="ca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16" name="Straight Arrow Connector 115"/>
          <p:cNvCxnSpPr/>
          <p:nvPr/>
        </p:nvCxnSpPr>
        <p:spPr>
          <a:xfrm>
            <a:off x="8115300" y="4376738"/>
            <a:ext cx="0" cy="25241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>
            <a:off x="8534400" y="4381501"/>
            <a:ext cx="0" cy="252413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781800" y="3409950"/>
            <a:ext cx="838200" cy="0"/>
          </a:xfrm>
          <a:prstGeom prst="line">
            <a:avLst/>
          </a:prstGeom>
          <a:ln w="158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rved Down Arrow 15"/>
          <p:cNvSpPr/>
          <p:nvPr/>
        </p:nvSpPr>
        <p:spPr>
          <a:xfrm>
            <a:off x="4419600" y="1817689"/>
            <a:ext cx="1524000" cy="452437"/>
          </a:xfrm>
          <a:prstGeom prst="curvedDownArrow">
            <a:avLst/>
          </a:prstGeom>
          <a:solidFill>
            <a:srgbClr val="66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urved Up Arrow 17"/>
          <p:cNvSpPr/>
          <p:nvPr/>
        </p:nvSpPr>
        <p:spPr>
          <a:xfrm>
            <a:off x="4229100" y="4953000"/>
            <a:ext cx="4229100" cy="914400"/>
          </a:xfrm>
          <a:prstGeom prst="curvedUpArrow">
            <a:avLst/>
          </a:prstGeom>
          <a:solidFill>
            <a:srgbClr val="66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2325" name="TextBox 117"/>
          <p:cNvSpPr txBox="1">
            <a:spLocks noChangeArrowheads="1"/>
          </p:cNvSpPr>
          <p:nvPr/>
        </p:nvSpPr>
        <p:spPr bwMode="auto">
          <a:xfrm>
            <a:off x="1773239" y="4271963"/>
            <a:ext cx="14065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sz="1200"/>
              <a:t>A Data Set (data) </a:t>
            </a:r>
          </a:p>
          <a:p>
            <a:pPr algn="ctr" eaLnBrk="1" hangingPunct="1"/>
            <a:r>
              <a:rPr lang="en-US" sz="1200"/>
              <a:t>of 4 TBs</a:t>
            </a:r>
          </a:p>
        </p:txBody>
      </p:sp>
      <p:sp>
        <p:nvSpPr>
          <p:cNvPr id="12326" name="TextBox 1"/>
          <p:cNvSpPr txBox="1">
            <a:spLocks noChangeArrowheads="1"/>
          </p:cNvSpPr>
          <p:nvPr/>
        </p:nvSpPr>
        <p:spPr bwMode="auto">
          <a:xfrm>
            <a:off x="4195764" y="2971801"/>
            <a:ext cx="6238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1400"/>
              <a:t>Splits</a:t>
            </a:r>
          </a:p>
        </p:txBody>
      </p:sp>
      <p:sp>
        <p:nvSpPr>
          <p:cNvPr id="65" name="Rectangle 64"/>
          <p:cNvSpPr/>
          <p:nvPr/>
        </p:nvSpPr>
        <p:spPr>
          <a:xfrm>
            <a:off x="5486400" y="4025900"/>
            <a:ext cx="1219200" cy="381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dirty="0"/>
              <a:t>Memory</a:t>
            </a:r>
          </a:p>
        </p:txBody>
      </p:sp>
      <p:sp>
        <p:nvSpPr>
          <p:cNvPr id="67" name="Rectangle 66"/>
          <p:cNvSpPr/>
          <p:nvPr/>
        </p:nvSpPr>
        <p:spPr>
          <a:xfrm>
            <a:off x="5486400" y="2654300"/>
            <a:ext cx="1219200" cy="1295400"/>
          </a:xfrm>
          <a:prstGeom prst="rect">
            <a:avLst/>
          </a:prstGeom>
          <a:noFill/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5943600" y="2806700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/>
              <a:t>P</a:t>
            </a:r>
          </a:p>
        </p:txBody>
      </p:sp>
      <p:cxnSp>
        <p:nvCxnSpPr>
          <p:cNvPr id="69" name="Straight Connector 68"/>
          <p:cNvCxnSpPr>
            <a:stCxn id="68" idx="4"/>
          </p:cNvCxnSpPr>
          <p:nvPr/>
        </p:nvCxnSpPr>
        <p:spPr>
          <a:xfrm>
            <a:off x="6096000" y="3111500"/>
            <a:ext cx="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5905500" y="3187700"/>
            <a:ext cx="3810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L1</a:t>
            </a:r>
          </a:p>
        </p:txBody>
      </p:sp>
      <p:cxnSp>
        <p:nvCxnSpPr>
          <p:cNvPr id="71" name="Straight Connector 70"/>
          <p:cNvCxnSpPr>
            <a:stCxn id="70" idx="2"/>
          </p:cNvCxnSpPr>
          <p:nvPr/>
        </p:nvCxnSpPr>
        <p:spPr>
          <a:xfrm>
            <a:off x="6096000" y="3416300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/>
          <p:cNvSpPr/>
          <p:nvPr/>
        </p:nvSpPr>
        <p:spPr>
          <a:xfrm>
            <a:off x="5753100" y="3568700"/>
            <a:ext cx="6858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L2</a:t>
            </a:r>
          </a:p>
        </p:txBody>
      </p:sp>
      <p:cxnSp>
        <p:nvCxnSpPr>
          <p:cNvPr id="73" name="Straight Connector 72"/>
          <p:cNvCxnSpPr>
            <a:stCxn id="65" idx="0"/>
            <a:endCxn id="72" idx="2"/>
          </p:cNvCxnSpPr>
          <p:nvPr/>
        </p:nvCxnSpPr>
        <p:spPr>
          <a:xfrm flipV="1">
            <a:off x="6096000" y="3797300"/>
            <a:ext cx="0" cy="228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/>
          <p:cNvSpPr/>
          <p:nvPr/>
        </p:nvSpPr>
        <p:spPr>
          <a:xfrm>
            <a:off x="7696200" y="4019550"/>
            <a:ext cx="1219200" cy="381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dirty="0"/>
              <a:t>Memory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696200" y="2647950"/>
            <a:ext cx="1219200" cy="1295400"/>
          </a:xfrm>
          <a:prstGeom prst="rect">
            <a:avLst/>
          </a:prstGeom>
          <a:noFill/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8153400" y="2800350"/>
            <a:ext cx="304800" cy="3048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/>
              <a:t>P</a:t>
            </a:r>
          </a:p>
        </p:txBody>
      </p:sp>
      <p:cxnSp>
        <p:nvCxnSpPr>
          <p:cNvPr id="78" name="Straight Connector 77"/>
          <p:cNvCxnSpPr>
            <a:stCxn id="77" idx="4"/>
          </p:cNvCxnSpPr>
          <p:nvPr/>
        </p:nvCxnSpPr>
        <p:spPr>
          <a:xfrm>
            <a:off x="8305800" y="3105150"/>
            <a:ext cx="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8115300" y="3181350"/>
            <a:ext cx="3810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L1</a:t>
            </a:r>
          </a:p>
        </p:txBody>
      </p:sp>
      <p:cxnSp>
        <p:nvCxnSpPr>
          <p:cNvPr id="80" name="Straight Connector 79"/>
          <p:cNvCxnSpPr>
            <a:stCxn id="79" idx="2"/>
          </p:cNvCxnSpPr>
          <p:nvPr/>
        </p:nvCxnSpPr>
        <p:spPr>
          <a:xfrm>
            <a:off x="8305800" y="3409950"/>
            <a:ext cx="0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>
            <a:off x="7962900" y="3562350"/>
            <a:ext cx="685800" cy="228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/>
              <a:t>L2</a:t>
            </a:r>
          </a:p>
        </p:txBody>
      </p:sp>
      <p:cxnSp>
        <p:nvCxnSpPr>
          <p:cNvPr id="82" name="Straight Connector 81"/>
          <p:cNvCxnSpPr>
            <a:stCxn id="74" idx="0"/>
            <a:endCxn id="81" idx="2"/>
          </p:cNvCxnSpPr>
          <p:nvPr/>
        </p:nvCxnSpPr>
        <p:spPr>
          <a:xfrm flipV="1">
            <a:off x="8305800" y="3790950"/>
            <a:ext cx="0" cy="228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43" name="TextBox 4"/>
          <p:cNvSpPr txBox="1">
            <a:spLocks noChangeArrowheads="1"/>
          </p:cNvSpPr>
          <p:nvPr/>
        </p:nvSpPr>
        <p:spPr bwMode="auto">
          <a:xfrm>
            <a:off x="6765925" y="2917826"/>
            <a:ext cx="8397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/>
            <a:r>
              <a:rPr lang="en-US" sz="1200"/>
              <a:t>100 </a:t>
            </a:r>
          </a:p>
          <a:p>
            <a:pPr algn="ctr" eaLnBrk="1" hangingPunct="1"/>
            <a:r>
              <a:rPr lang="en-US" sz="1200"/>
              <a:t>Machines</a:t>
            </a:r>
          </a:p>
        </p:txBody>
      </p:sp>
      <p:sp>
        <p:nvSpPr>
          <p:cNvPr id="56" name="Slide Number Placeholder 3">
            <a:extLst>
              <a:ext uri="{FF2B5EF4-FFF2-40B4-BE49-F238E27FC236}">
                <a16:creationId xmlns:a16="http://schemas.microsoft.com/office/drawing/2014/main" id="{2DBD42CD-E620-5A4D-8E36-BAAE85F21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1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1" grpId="0" animBg="1"/>
      <p:bldP spid="16" grpId="0" animBg="1"/>
      <p:bldP spid="1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Requirements</a:t>
            </a: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defRPr/>
            </a:pPr>
            <a:r>
              <a:rPr lang="en-US" dirty="0"/>
              <a:t>But, this necessitates:</a:t>
            </a:r>
          </a:p>
          <a:p>
            <a:pPr lvl="1" algn="just">
              <a:defRPr/>
            </a:pPr>
            <a:r>
              <a:rPr lang="en-US" dirty="0"/>
              <a:t>A way to express the problem in terms of parallel processes and execute them on different machines (</a:t>
            </a:r>
            <a:r>
              <a:rPr lang="en-US" i="1" dirty="0">
                <a:solidFill>
                  <a:srgbClr val="0070C0"/>
                </a:solidFill>
              </a:rPr>
              <a:t>Programming and Concurrency Models</a:t>
            </a:r>
            <a:r>
              <a:rPr lang="en-US" dirty="0"/>
              <a:t>)</a:t>
            </a:r>
          </a:p>
          <a:p>
            <a:pPr lvl="1" algn="just">
              <a:defRPr/>
            </a:pPr>
            <a:endParaRPr lang="en-US" dirty="0"/>
          </a:p>
          <a:p>
            <a:pPr lvl="1" algn="just">
              <a:defRPr/>
            </a:pPr>
            <a:r>
              <a:rPr lang="en-US" dirty="0"/>
              <a:t>A way to organize processes (</a:t>
            </a:r>
            <a:r>
              <a:rPr lang="en-US" i="1" dirty="0">
                <a:solidFill>
                  <a:srgbClr val="0070C0"/>
                </a:solidFill>
              </a:rPr>
              <a:t>Architectures</a:t>
            </a:r>
            <a:r>
              <a:rPr lang="en-US" dirty="0"/>
              <a:t>)</a:t>
            </a:r>
          </a:p>
          <a:p>
            <a:pPr lvl="1" algn="just">
              <a:defRPr/>
            </a:pPr>
            <a:endParaRPr lang="en-US" dirty="0"/>
          </a:p>
          <a:p>
            <a:pPr lvl="1" algn="just">
              <a:defRPr/>
            </a:pPr>
            <a:r>
              <a:rPr lang="en-US" dirty="0"/>
              <a:t>A way for distributed processes to exchange information (</a:t>
            </a:r>
            <a:r>
              <a:rPr lang="en-US" i="1" dirty="0">
                <a:solidFill>
                  <a:srgbClr val="0070C0"/>
                </a:solidFill>
              </a:rPr>
              <a:t>Communication Paradigms</a:t>
            </a:r>
            <a:r>
              <a:rPr lang="en-US" dirty="0"/>
              <a:t>)</a:t>
            </a:r>
          </a:p>
          <a:p>
            <a:pPr lvl="1" algn="just">
              <a:defRPr/>
            </a:pPr>
            <a:endParaRPr lang="en-US" dirty="0"/>
          </a:p>
          <a:p>
            <a:pPr lvl="1" algn="just">
              <a:defRPr/>
            </a:pPr>
            <a:r>
              <a:rPr lang="en-US" dirty="0"/>
              <a:t>A way to locate and share resources (</a:t>
            </a:r>
            <a:r>
              <a:rPr lang="en-US" i="1" dirty="0">
                <a:solidFill>
                  <a:srgbClr val="0070C0"/>
                </a:solidFill>
              </a:rPr>
              <a:t>Naming Protocols</a:t>
            </a:r>
            <a:r>
              <a:rPr lang="en-US" dirty="0"/>
              <a:t>)</a:t>
            </a:r>
          </a:p>
          <a:p>
            <a:pPr lvl="1" algn="just">
              <a:defRPr/>
            </a:pPr>
            <a:endParaRPr lang="en-US" dirty="0"/>
          </a:p>
          <a:p>
            <a:pPr lvl="1" algn="just">
              <a:defRPr/>
            </a:pPr>
            <a:endParaRPr lang="en-US" dirty="0"/>
          </a:p>
          <a:p>
            <a:pPr lvl="1" algn="just">
              <a:defRPr/>
            </a:pPr>
            <a:endParaRPr lang="en-US" sz="2200" dirty="0"/>
          </a:p>
          <a:p>
            <a:pPr lvl="1" algn="just">
              <a:defRPr/>
            </a:pPr>
            <a:endParaRPr lang="en-US" sz="2200" dirty="0"/>
          </a:p>
          <a:p>
            <a:pPr lvl="1" algn="just">
              <a:defRPr/>
            </a:pPr>
            <a:endParaRPr lang="en-US" sz="2200" dirty="0"/>
          </a:p>
          <a:p>
            <a:pPr marL="457200" indent="-457200" algn="just">
              <a:buClr>
                <a:srgbClr val="C00000"/>
              </a:buClr>
              <a:buFontTx/>
              <a:buAutoNum type="arabicPeriod" startAt="2"/>
              <a:defRPr/>
            </a:pPr>
            <a:endParaRPr lang="en-US" sz="2000" dirty="0">
              <a:solidFill>
                <a:srgbClr val="7F7F7F"/>
              </a:solidFill>
            </a:endParaRPr>
          </a:p>
          <a:p>
            <a:pPr marL="457200" indent="-457200" algn="just">
              <a:buFont typeface="Arial" panose="020B0604020202020204" pitchFamily="34" charset="0"/>
              <a:buNone/>
              <a:defRPr/>
            </a:pPr>
            <a:endParaRPr lang="en-US" sz="1800" dirty="0">
              <a:solidFill>
                <a:srgbClr val="7F7F7F"/>
              </a:solidFill>
            </a:endParaRPr>
          </a:p>
          <a:p>
            <a:pPr marL="457200" lvl="1" indent="0" algn="just">
              <a:buFont typeface="Arial" panose="020B0604020202020204" pitchFamily="34" charset="0"/>
              <a:buNone/>
              <a:defRPr/>
            </a:pPr>
            <a:endParaRPr lang="en-US" sz="2000" dirty="0">
              <a:solidFill>
                <a:srgbClr val="7F7F7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63787-BE3A-ED42-B11F-7E49C052C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88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Requirements</a:t>
            </a:r>
          </a:p>
        </p:txBody>
      </p:sp>
      <p:sp>
        <p:nvSpPr>
          <p:cNvPr id="36" name="Rectangle 3"/>
          <p:cNvSpPr txBox="1">
            <a:spLocks noChangeArrowheads="1"/>
          </p:cNvSpPr>
          <p:nvPr/>
        </p:nvSpPr>
        <p:spPr>
          <a:xfrm>
            <a:off x="838200" y="1825625"/>
            <a:ext cx="10515600" cy="46434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defRPr/>
            </a:pPr>
            <a:r>
              <a:rPr lang="en-US" dirty="0"/>
              <a:t>But, this necessitates:</a:t>
            </a:r>
          </a:p>
          <a:p>
            <a:pPr lvl="1" algn="just">
              <a:defRPr/>
            </a:pPr>
            <a:r>
              <a:rPr lang="en-US" dirty="0"/>
              <a:t>A way for distributed processes to cooperate, synchronize with one another, and agree on shared values (</a:t>
            </a:r>
            <a:r>
              <a:rPr lang="en-US" i="1" dirty="0">
                <a:solidFill>
                  <a:srgbClr val="0070C0"/>
                </a:solidFill>
              </a:rPr>
              <a:t>Synchronization</a:t>
            </a:r>
            <a:r>
              <a:rPr lang="en-US" dirty="0"/>
              <a:t>)</a:t>
            </a:r>
          </a:p>
          <a:p>
            <a:pPr lvl="1" algn="just">
              <a:defRPr/>
            </a:pPr>
            <a:endParaRPr lang="en-US" dirty="0"/>
          </a:p>
          <a:p>
            <a:pPr lvl="1" algn="just">
              <a:defRPr/>
            </a:pPr>
            <a:r>
              <a:rPr lang="en-US" dirty="0"/>
              <a:t>A way to reduce latency, enhance reliability, and improve performance (</a:t>
            </a:r>
            <a:r>
              <a:rPr lang="en-US" i="1" dirty="0">
                <a:solidFill>
                  <a:srgbClr val="0070C0"/>
                </a:solidFill>
              </a:rPr>
              <a:t>Caching, Replication, and Consistency</a:t>
            </a:r>
            <a:r>
              <a:rPr lang="en-US" dirty="0"/>
              <a:t>)</a:t>
            </a:r>
          </a:p>
          <a:p>
            <a:pPr marL="457200" lvl="1" indent="0" algn="just">
              <a:buNone/>
              <a:defRPr/>
            </a:pPr>
            <a:endParaRPr lang="en-US" dirty="0"/>
          </a:p>
          <a:p>
            <a:pPr lvl="1" algn="just">
              <a:defRPr/>
            </a:pPr>
            <a:r>
              <a:rPr lang="en-US" dirty="0"/>
              <a:t>A way to enhance load scalability, reduce diversity across heterogeneous systems, and provide a high degree of portability and flexibility (</a:t>
            </a:r>
            <a:r>
              <a:rPr lang="en-US" i="1" dirty="0">
                <a:solidFill>
                  <a:srgbClr val="0070C0"/>
                </a:solidFill>
              </a:rPr>
              <a:t>Virtualization</a:t>
            </a:r>
            <a:r>
              <a:rPr lang="en-US" dirty="0"/>
              <a:t>)</a:t>
            </a:r>
          </a:p>
          <a:p>
            <a:pPr lvl="1" algn="just">
              <a:defRPr/>
            </a:pPr>
            <a:endParaRPr lang="en-US" dirty="0"/>
          </a:p>
          <a:p>
            <a:pPr lvl="1" algn="just">
              <a:defRPr/>
            </a:pPr>
            <a:r>
              <a:rPr lang="en-US" dirty="0"/>
              <a:t>A way to recover from partial failures (</a:t>
            </a:r>
            <a:r>
              <a:rPr lang="en-US" i="1" dirty="0">
                <a:solidFill>
                  <a:srgbClr val="0070C0"/>
                </a:solidFill>
              </a:rPr>
              <a:t>Fault Tolerance</a:t>
            </a:r>
            <a:r>
              <a:rPr lang="en-US" dirty="0"/>
              <a:t>)</a:t>
            </a:r>
          </a:p>
          <a:p>
            <a:pPr lvl="1" algn="just">
              <a:defRPr/>
            </a:pPr>
            <a:endParaRPr lang="en-US" dirty="0"/>
          </a:p>
          <a:p>
            <a:pPr lvl="1" algn="just">
              <a:defRPr/>
            </a:pPr>
            <a:endParaRPr lang="en-US" dirty="0"/>
          </a:p>
          <a:p>
            <a:pPr lvl="1" algn="just">
              <a:defRPr/>
            </a:pPr>
            <a:endParaRPr lang="en-US" dirty="0"/>
          </a:p>
          <a:p>
            <a:pPr lvl="1" algn="just">
              <a:defRPr/>
            </a:pPr>
            <a:endParaRPr lang="en-US" sz="2200" dirty="0"/>
          </a:p>
          <a:p>
            <a:pPr lvl="1" algn="just">
              <a:defRPr/>
            </a:pPr>
            <a:endParaRPr lang="en-US" sz="2200" dirty="0"/>
          </a:p>
          <a:p>
            <a:pPr lvl="1" algn="just">
              <a:defRPr/>
            </a:pPr>
            <a:endParaRPr lang="en-US" sz="2200" dirty="0"/>
          </a:p>
          <a:p>
            <a:pPr marL="457200" indent="-457200" algn="just">
              <a:buClr>
                <a:srgbClr val="C00000"/>
              </a:buClr>
              <a:buFontTx/>
              <a:buAutoNum type="arabicPeriod" startAt="2"/>
              <a:defRPr/>
            </a:pPr>
            <a:endParaRPr lang="en-US" sz="2000" dirty="0">
              <a:solidFill>
                <a:srgbClr val="7F7F7F"/>
              </a:solidFill>
            </a:endParaRPr>
          </a:p>
          <a:p>
            <a:pPr marL="457200" indent="-457200" algn="just">
              <a:buFont typeface="Arial" panose="020B0604020202020204" pitchFamily="34" charset="0"/>
              <a:buNone/>
              <a:defRPr/>
            </a:pPr>
            <a:endParaRPr lang="en-US" sz="1800" dirty="0">
              <a:solidFill>
                <a:srgbClr val="7F7F7F"/>
              </a:solidFill>
            </a:endParaRPr>
          </a:p>
          <a:p>
            <a:pPr marL="457200" lvl="1" indent="0" algn="just">
              <a:buFont typeface="Arial" panose="020B0604020202020204" pitchFamily="34" charset="0"/>
              <a:buNone/>
              <a:defRPr/>
            </a:pPr>
            <a:endParaRPr lang="en-US" sz="2000" dirty="0">
              <a:solidFill>
                <a:srgbClr val="7F7F7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EB6-6752-0144-8A37-C2DC936E2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88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63DB0-7281-4827-8448-7A67A6FFBECC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057400" y="26504"/>
            <a:ext cx="8229600" cy="1288809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/>
              <a:t> Degree of Parallelism</a:t>
            </a:r>
            <a:endParaRPr lang="en-US" sz="3600" dirty="0"/>
          </a:p>
        </p:txBody>
      </p:sp>
      <p:grpSp>
        <p:nvGrpSpPr>
          <p:cNvPr id="113" name="Group 112"/>
          <p:cNvGrpSpPr/>
          <p:nvPr/>
        </p:nvGrpSpPr>
        <p:grpSpPr>
          <a:xfrm>
            <a:off x="2057400" y="1762780"/>
            <a:ext cx="2743200" cy="3671368"/>
            <a:chOff x="1600200" y="1676400"/>
            <a:chExt cx="2743200" cy="3671368"/>
          </a:xfrm>
        </p:grpSpPr>
        <p:sp>
          <p:nvSpPr>
            <p:cNvPr id="12" name="Rectangle 11"/>
            <p:cNvSpPr/>
            <p:nvPr/>
          </p:nvSpPr>
          <p:spPr>
            <a:xfrm>
              <a:off x="1600200" y="1676400"/>
              <a:ext cx="2743200" cy="609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DATA</a:t>
              </a:r>
            </a:p>
          </p:txBody>
        </p:sp>
        <p:cxnSp>
          <p:nvCxnSpPr>
            <p:cNvPr id="31" name="Straight Connector 30"/>
            <p:cNvCxnSpPr>
              <a:endCxn id="39" idx="2"/>
            </p:cNvCxnSpPr>
            <p:nvPr/>
          </p:nvCxnSpPr>
          <p:spPr>
            <a:xfrm>
              <a:off x="1905000" y="2305242"/>
              <a:ext cx="0" cy="239332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endCxn id="43" idx="2"/>
            </p:cNvCxnSpPr>
            <p:nvPr/>
          </p:nvCxnSpPr>
          <p:spPr>
            <a:xfrm>
              <a:off x="2667000" y="2282477"/>
              <a:ext cx="0" cy="13247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endCxn id="48" idx="2"/>
            </p:cNvCxnSpPr>
            <p:nvPr/>
          </p:nvCxnSpPr>
          <p:spPr>
            <a:xfrm>
              <a:off x="3352800" y="2305242"/>
              <a:ext cx="0" cy="188575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ounded Rectangle 35"/>
            <p:cNvSpPr/>
            <p:nvPr/>
          </p:nvSpPr>
          <p:spPr>
            <a:xfrm>
              <a:off x="1600200" y="2590800"/>
              <a:ext cx="609600" cy="355168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1600200" y="3200400"/>
              <a:ext cx="609600" cy="355168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1600200" y="3759632"/>
              <a:ext cx="609600" cy="355168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1600200" y="4343400"/>
              <a:ext cx="609600" cy="355168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2362200" y="2692832"/>
              <a:ext cx="609600" cy="355168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2362200" y="3252064"/>
              <a:ext cx="609600" cy="355168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3048000" y="2692832"/>
              <a:ext cx="609600" cy="355168"/>
            </a:xfrm>
            <a:prstGeom prst="roundRect">
              <a:avLst/>
            </a:prstGeom>
            <a:solidFill>
              <a:srgbClr val="FFFF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3048000" y="3276600"/>
              <a:ext cx="609600" cy="355168"/>
            </a:xfrm>
            <a:prstGeom prst="roundRect">
              <a:avLst/>
            </a:prstGeom>
            <a:solidFill>
              <a:srgbClr val="FFFF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ounded Rectangle 47"/>
            <p:cNvSpPr/>
            <p:nvPr/>
          </p:nvSpPr>
          <p:spPr>
            <a:xfrm>
              <a:off x="3048000" y="3835832"/>
              <a:ext cx="609600" cy="355168"/>
            </a:xfrm>
            <a:prstGeom prst="roundRect">
              <a:avLst/>
            </a:prstGeom>
            <a:solidFill>
              <a:srgbClr val="FFFF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/>
            <p:cNvCxnSpPr>
              <a:endCxn id="54" idx="2"/>
            </p:cNvCxnSpPr>
            <p:nvPr/>
          </p:nvCxnSpPr>
          <p:spPr>
            <a:xfrm>
              <a:off x="4038600" y="2305242"/>
              <a:ext cx="0" cy="249535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ounded Rectangle 50"/>
            <p:cNvSpPr/>
            <p:nvPr/>
          </p:nvSpPr>
          <p:spPr>
            <a:xfrm>
              <a:off x="3733800" y="2692832"/>
              <a:ext cx="609600" cy="355168"/>
            </a:xfrm>
            <a:prstGeom prst="round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3733800" y="3302432"/>
              <a:ext cx="609600" cy="355168"/>
            </a:xfrm>
            <a:prstGeom prst="round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3733800" y="3861664"/>
              <a:ext cx="609600" cy="355168"/>
            </a:xfrm>
            <a:prstGeom prst="round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3733800" y="4445432"/>
              <a:ext cx="609600" cy="355168"/>
            </a:xfrm>
            <a:prstGeom prst="round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1635642" y="4824548"/>
              <a:ext cx="25398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rgbClr val="002060"/>
                  </a:solidFill>
                </a:rPr>
                <a:t>Task Parallelism</a:t>
              </a: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010400" y="1762780"/>
            <a:ext cx="2971800" cy="3571220"/>
            <a:chOff x="4724400" y="1676400"/>
            <a:chExt cx="2971800" cy="3571220"/>
          </a:xfrm>
        </p:grpSpPr>
        <p:cxnSp>
          <p:nvCxnSpPr>
            <p:cNvPr id="99" name="Straight Connector 98"/>
            <p:cNvCxnSpPr/>
            <p:nvPr/>
          </p:nvCxnSpPr>
          <p:spPr>
            <a:xfrm>
              <a:off x="4755971" y="4419600"/>
              <a:ext cx="2178229" cy="0"/>
            </a:xfrm>
            <a:prstGeom prst="line">
              <a:avLst/>
            </a:prstGeom>
            <a:ln w="1143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>
              <a:off x="5175071" y="3835832"/>
              <a:ext cx="2178229" cy="0"/>
            </a:xfrm>
            <a:prstGeom prst="line">
              <a:avLst/>
            </a:prstGeom>
            <a:ln w="1143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>
              <a:off x="5943600" y="3276600"/>
              <a:ext cx="590760" cy="0"/>
            </a:xfrm>
            <a:prstGeom prst="line">
              <a:avLst/>
            </a:prstGeom>
            <a:ln w="1143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181600" y="2667000"/>
              <a:ext cx="590760" cy="0"/>
            </a:xfrm>
            <a:prstGeom prst="line">
              <a:avLst/>
            </a:prstGeom>
            <a:ln w="1143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/>
            <p:cNvGrpSpPr/>
            <p:nvPr/>
          </p:nvGrpSpPr>
          <p:grpSpPr>
            <a:xfrm>
              <a:off x="4724400" y="2209800"/>
              <a:ext cx="609600" cy="2393326"/>
              <a:chOff x="5562600" y="2362200"/>
              <a:chExt cx="609600" cy="2393326"/>
            </a:xfrm>
          </p:grpSpPr>
          <p:cxnSp>
            <p:nvCxnSpPr>
              <p:cNvPr id="61" name="Straight Connector 60"/>
              <p:cNvCxnSpPr>
                <a:endCxn id="65" idx="2"/>
              </p:cNvCxnSpPr>
              <p:nvPr/>
            </p:nvCxnSpPr>
            <p:spPr>
              <a:xfrm>
                <a:off x="5867400" y="2362200"/>
                <a:ext cx="0" cy="239332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ounded Rectangle 61"/>
              <p:cNvSpPr/>
              <p:nvPr/>
            </p:nvSpPr>
            <p:spPr>
              <a:xfrm>
                <a:off x="5562600" y="26477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ounded Rectangle 62"/>
              <p:cNvSpPr/>
              <p:nvPr/>
            </p:nvSpPr>
            <p:spPr>
              <a:xfrm>
                <a:off x="5562600" y="32573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ounded Rectangle 63"/>
              <p:cNvSpPr/>
              <p:nvPr/>
            </p:nvSpPr>
            <p:spPr>
              <a:xfrm>
                <a:off x="5562600" y="3816590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ounded Rectangle 64"/>
              <p:cNvSpPr/>
              <p:nvPr/>
            </p:nvSpPr>
            <p:spPr>
              <a:xfrm>
                <a:off x="5562600" y="44003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5562600" y="2209800"/>
              <a:ext cx="609600" cy="2393326"/>
              <a:chOff x="5562600" y="2362200"/>
              <a:chExt cx="609600" cy="2393326"/>
            </a:xfrm>
          </p:grpSpPr>
          <p:cxnSp>
            <p:nvCxnSpPr>
              <p:cNvPr id="74" name="Straight Connector 73"/>
              <p:cNvCxnSpPr>
                <a:endCxn id="78" idx="2"/>
              </p:cNvCxnSpPr>
              <p:nvPr/>
            </p:nvCxnSpPr>
            <p:spPr>
              <a:xfrm>
                <a:off x="5867400" y="2362200"/>
                <a:ext cx="0" cy="239332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Rounded Rectangle 74"/>
              <p:cNvSpPr/>
              <p:nvPr/>
            </p:nvSpPr>
            <p:spPr>
              <a:xfrm>
                <a:off x="5562600" y="26477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/>
              <p:cNvSpPr/>
              <p:nvPr/>
            </p:nvSpPr>
            <p:spPr>
              <a:xfrm>
                <a:off x="5562600" y="32573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/>
              <p:cNvSpPr/>
              <p:nvPr/>
            </p:nvSpPr>
            <p:spPr>
              <a:xfrm>
                <a:off x="5562600" y="3816590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/>
              <p:cNvSpPr/>
              <p:nvPr/>
            </p:nvSpPr>
            <p:spPr>
              <a:xfrm>
                <a:off x="5562600" y="44003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5562600" y="1695642"/>
              <a:ext cx="533400" cy="60960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562600" y="1676400"/>
              <a:ext cx="53340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A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724400" y="1695642"/>
              <a:ext cx="533400" cy="6096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800600" y="1701225"/>
              <a:ext cx="43794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D</a:t>
              </a:r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6324600" y="2209800"/>
              <a:ext cx="609600" cy="2393326"/>
              <a:chOff x="5562600" y="2362200"/>
              <a:chExt cx="609600" cy="2393326"/>
            </a:xfrm>
          </p:grpSpPr>
          <p:cxnSp>
            <p:nvCxnSpPr>
              <p:cNvPr id="81" name="Straight Connector 80"/>
              <p:cNvCxnSpPr>
                <a:endCxn id="85" idx="2"/>
              </p:cNvCxnSpPr>
              <p:nvPr/>
            </p:nvCxnSpPr>
            <p:spPr>
              <a:xfrm>
                <a:off x="5867400" y="2362200"/>
                <a:ext cx="0" cy="239332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Rounded Rectangle 81"/>
              <p:cNvSpPr/>
              <p:nvPr/>
            </p:nvSpPr>
            <p:spPr>
              <a:xfrm>
                <a:off x="5562600" y="26477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ounded Rectangle 82"/>
              <p:cNvSpPr/>
              <p:nvPr/>
            </p:nvSpPr>
            <p:spPr>
              <a:xfrm>
                <a:off x="5562600" y="32573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ounded Rectangle 83"/>
              <p:cNvSpPr/>
              <p:nvPr/>
            </p:nvSpPr>
            <p:spPr>
              <a:xfrm>
                <a:off x="5562600" y="3816590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ounded Rectangle 84"/>
              <p:cNvSpPr/>
              <p:nvPr/>
            </p:nvSpPr>
            <p:spPr>
              <a:xfrm>
                <a:off x="5562600" y="44003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" name="Rectangle 23"/>
            <p:cNvSpPr/>
            <p:nvPr/>
          </p:nvSpPr>
          <p:spPr>
            <a:xfrm>
              <a:off x="6362700" y="1695642"/>
              <a:ext cx="533400" cy="60960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400800" y="1701225"/>
              <a:ext cx="38504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solidFill>
                    <a:srgbClr val="002060"/>
                  </a:solidFill>
                </a:rPr>
                <a:t>T</a:t>
              </a:r>
            </a:p>
          </p:txBody>
        </p:sp>
        <p:grpSp>
          <p:nvGrpSpPr>
            <p:cNvPr id="87" name="Group 86"/>
            <p:cNvGrpSpPr/>
            <p:nvPr/>
          </p:nvGrpSpPr>
          <p:grpSpPr>
            <a:xfrm>
              <a:off x="7086600" y="2209800"/>
              <a:ext cx="609600" cy="2393326"/>
              <a:chOff x="5562600" y="2362200"/>
              <a:chExt cx="609600" cy="2393326"/>
            </a:xfrm>
          </p:grpSpPr>
          <p:cxnSp>
            <p:nvCxnSpPr>
              <p:cNvPr id="88" name="Straight Connector 87"/>
              <p:cNvCxnSpPr>
                <a:endCxn id="92" idx="2"/>
              </p:cNvCxnSpPr>
              <p:nvPr/>
            </p:nvCxnSpPr>
            <p:spPr>
              <a:xfrm>
                <a:off x="5867400" y="2362200"/>
                <a:ext cx="0" cy="239332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Rounded Rectangle 88"/>
              <p:cNvSpPr/>
              <p:nvPr/>
            </p:nvSpPr>
            <p:spPr>
              <a:xfrm>
                <a:off x="5562600" y="26477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5562600" y="32573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ounded Rectangle 90"/>
              <p:cNvSpPr/>
              <p:nvPr/>
            </p:nvSpPr>
            <p:spPr>
              <a:xfrm>
                <a:off x="5562600" y="3816590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5562600" y="4400358"/>
                <a:ext cx="609600" cy="355168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Rectangle 24"/>
            <p:cNvSpPr/>
            <p:nvPr/>
          </p:nvSpPr>
          <p:spPr>
            <a:xfrm>
              <a:off x="7086600" y="1695642"/>
              <a:ext cx="533400" cy="609600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7143960" y="1676400"/>
              <a:ext cx="43794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A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4953000" y="4724400"/>
              <a:ext cx="25956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rgbClr val="002060"/>
                  </a:solidFill>
                </a:rPr>
                <a:t>Data Parallelism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38347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dirty="0"/>
              <a:t>So, What is a Distributed System?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endParaRPr lang="en-US" sz="1800" i="1" dirty="0"/>
          </a:p>
          <a:p>
            <a:pPr marL="0" indent="0" algn="just">
              <a:buNone/>
            </a:pPr>
            <a:endParaRPr lang="en-US" sz="1800" b="1" dirty="0">
              <a:solidFill>
                <a:srgbClr val="C00000"/>
              </a:solidFill>
            </a:endParaRPr>
          </a:p>
          <a:p>
            <a:pPr marL="0" indent="0" algn="just">
              <a:buNone/>
            </a:pPr>
            <a:endParaRPr lang="en-US" sz="1800" b="1" dirty="0">
              <a:solidFill>
                <a:srgbClr val="C00000"/>
              </a:solidFill>
            </a:endParaRPr>
          </a:p>
        </p:txBody>
      </p:sp>
      <p:sp>
        <p:nvSpPr>
          <p:cNvPr id="2" name="Bevel 1"/>
          <p:cNvSpPr/>
          <p:nvPr/>
        </p:nvSpPr>
        <p:spPr>
          <a:xfrm>
            <a:off x="3886200" y="1828800"/>
            <a:ext cx="4572000" cy="762000"/>
          </a:xfrm>
          <a:prstGeom prst="bevel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/>
              <a:t>A distributed system is:</a:t>
            </a:r>
          </a:p>
        </p:txBody>
      </p:sp>
      <p:sp>
        <p:nvSpPr>
          <p:cNvPr id="6" name="Freeform 5"/>
          <p:cNvSpPr/>
          <p:nvPr/>
        </p:nvSpPr>
        <p:spPr>
          <a:xfrm>
            <a:off x="2008496" y="2731376"/>
            <a:ext cx="4161430" cy="4050424"/>
          </a:xfrm>
          <a:custGeom>
            <a:avLst/>
            <a:gdLst>
              <a:gd name="connsiteX0" fmla="*/ 0 w 2800945"/>
              <a:gd name="connsiteY0" fmla="*/ 1820614 h 2800945"/>
              <a:gd name="connsiteX1" fmla="*/ 700236 w 2800945"/>
              <a:gd name="connsiteY1" fmla="*/ 1820614 h 2800945"/>
              <a:gd name="connsiteX2" fmla="*/ 700236 w 2800945"/>
              <a:gd name="connsiteY2" fmla="*/ 0 h 2800945"/>
              <a:gd name="connsiteX3" fmla="*/ 2100709 w 2800945"/>
              <a:gd name="connsiteY3" fmla="*/ 0 h 2800945"/>
              <a:gd name="connsiteX4" fmla="*/ 2100709 w 2800945"/>
              <a:gd name="connsiteY4" fmla="*/ 1820614 h 2800945"/>
              <a:gd name="connsiteX5" fmla="*/ 2800945 w 2800945"/>
              <a:gd name="connsiteY5" fmla="*/ 1820614 h 2800945"/>
              <a:gd name="connsiteX6" fmla="*/ 1400473 w 2800945"/>
              <a:gd name="connsiteY6" fmla="*/ 2800945 h 2800945"/>
              <a:gd name="connsiteX7" fmla="*/ 0 w 2800945"/>
              <a:gd name="connsiteY7" fmla="*/ 1820614 h 280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00945" h="2800945">
                <a:moveTo>
                  <a:pt x="1820614" y="2800945"/>
                </a:moveTo>
                <a:lnTo>
                  <a:pt x="1820614" y="2100709"/>
                </a:lnTo>
                <a:lnTo>
                  <a:pt x="0" y="2100709"/>
                </a:lnTo>
                <a:lnTo>
                  <a:pt x="0" y="700236"/>
                </a:lnTo>
                <a:lnTo>
                  <a:pt x="1820614" y="700236"/>
                </a:lnTo>
                <a:lnTo>
                  <a:pt x="1820614" y="0"/>
                </a:lnTo>
                <a:lnTo>
                  <a:pt x="2800945" y="1400472"/>
                </a:lnTo>
                <a:lnTo>
                  <a:pt x="1820614" y="2800945"/>
                </a:lnTo>
                <a:close/>
              </a:path>
            </a:pathLst>
          </a:custGeom>
          <a:solidFill>
            <a:srgbClr val="FFC00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99569" tIns="799803" rIns="589732" bIns="799805" spcCol="1270" anchor="ctr"/>
          <a:lstStyle/>
          <a:p>
            <a:pPr algn="ctr" defTabSz="6223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200" i="1" dirty="0">
                <a:solidFill>
                  <a:schemeClr val="tx1"/>
                </a:solidFill>
              </a:rPr>
              <a:t>A collection of independent computers that appear to its users as a single coherent system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6324600" y="2731376"/>
            <a:ext cx="4078690" cy="4050424"/>
          </a:xfrm>
          <a:custGeom>
            <a:avLst/>
            <a:gdLst>
              <a:gd name="connsiteX0" fmla="*/ 0 w 2800945"/>
              <a:gd name="connsiteY0" fmla="*/ 1820614 h 2800945"/>
              <a:gd name="connsiteX1" fmla="*/ 700236 w 2800945"/>
              <a:gd name="connsiteY1" fmla="*/ 1820614 h 2800945"/>
              <a:gd name="connsiteX2" fmla="*/ 700236 w 2800945"/>
              <a:gd name="connsiteY2" fmla="*/ 0 h 2800945"/>
              <a:gd name="connsiteX3" fmla="*/ 2100709 w 2800945"/>
              <a:gd name="connsiteY3" fmla="*/ 0 h 2800945"/>
              <a:gd name="connsiteX4" fmla="*/ 2100709 w 2800945"/>
              <a:gd name="connsiteY4" fmla="*/ 1820614 h 2800945"/>
              <a:gd name="connsiteX5" fmla="*/ 2800945 w 2800945"/>
              <a:gd name="connsiteY5" fmla="*/ 1820614 h 2800945"/>
              <a:gd name="connsiteX6" fmla="*/ 1400473 w 2800945"/>
              <a:gd name="connsiteY6" fmla="*/ 2800945 h 2800945"/>
              <a:gd name="connsiteX7" fmla="*/ 0 w 2800945"/>
              <a:gd name="connsiteY7" fmla="*/ 1820614 h 280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00945" h="2800945">
                <a:moveTo>
                  <a:pt x="980331" y="0"/>
                </a:moveTo>
                <a:lnTo>
                  <a:pt x="980331" y="700236"/>
                </a:lnTo>
                <a:lnTo>
                  <a:pt x="2800945" y="700236"/>
                </a:lnTo>
                <a:lnTo>
                  <a:pt x="2800945" y="2100709"/>
                </a:lnTo>
                <a:lnTo>
                  <a:pt x="980331" y="2100709"/>
                </a:lnTo>
                <a:lnTo>
                  <a:pt x="980331" y="2800945"/>
                </a:lnTo>
                <a:lnTo>
                  <a:pt x="0" y="1400473"/>
                </a:lnTo>
                <a:lnTo>
                  <a:pt x="980331" y="0"/>
                </a:lnTo>
                <a:close/>
              </a:path>
            </a:pathLst>
          </a:custGeom>
          <a:solidFill>
            <a:srgbClr val="FFC00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589734" tIns="799804" rIns="99567" bIns="799804" spcCol="1270" anchor="ctr"/>
          <a:lstStyle/>
          <a:p>
            <a:pPr algn="ctr" defTabSz="6223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200" i="1" dirty="0">
                <a:solidFill>
                  <a:schemeClr val="tx1"/>
                </a:solidFill>
              </a:rPr>
              <a:t>One in which components located at networked computers communicate and coordinate their actions only by passing messages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0074B60E-AD57-674D-BCD8-770557905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619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dirty="0"/>
              <a:t>Features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 eaLnBrk="1" hangingPunct="1">
              <a:buFont typeface="Arial" pitchFamily="34" charset="0"/>
              <a:buChar char="•"/>
            </a:pPr>
            <a:r>
              <a:rPr lang="en-US" dirty="0"/>
              <a:t>Distributed Systems imply </a:t>
            </a:r>
            <a:r>
              <a:rPr lang="en-US" i="1" dirty="0"/>
              <a:t>four</a:t>
            </a:r>
            <a:r>
              <a:rPr lang="en-US" dirty="0"/>
              <a:t> main features:</a:t>
            </a:r>
          </a:p>
          <a:p>
            <a:pPr marL="457200" indent="-457200" algn="just">
              <a:buNone/>
            </a:pPr>
            <a:endParaRPr lang="en-US" sz="1800" dirty="0">
              <a:solidFill>
                <a:srgbClr val="7F7F7F"/>
              </a:solidFill>
            </a:endParaRPr>
          </a:p>
          <a:p>
            <a:pPr lvl="1" algn="just" eaLnBrk="1" hangingPunct="1">
              <a:buFontTx/>
              <a:buNone/>
            </a:pPr>
            <a:endParaRPr lang="en-US" sz="1400" dirty="0">
              <a:solidFill>
                <a:srgbClr val="7F7F7F"/>
              </a:solidFill>
            </a:endParaRPr>
          </a:p>
        </p:txBody>
      </p:sp>
      <p:sp>
        <p:nvSpPr>
          <p:cNvPr id="6148" name="AutoShape 5" descr="data:image/jpg;base64,/9j/4AAQSkZJRgABAQAAAQABAAD/2wCEAAkGBhQSERUUExQUFRUVFxQYFxgYFxceFhgbGBUXGBgbHBgcHCYeFxkkGRoWIC8gIycpLCwsGB4xNTAqNSYrLCkBCQoKDgwOGg8PGiogHyAsLS4wKSwtLywxKi0sKSwpLCwxLTIvKTYsLSwsLCwsKS82MDUpLCkpLCwsLCwsKSwsKf/AABEIAMMBAwMBIgACEQEDEQH/xAAcAAAABwEBAAAAAAAAAAAAAAABAgMEBQYHAAj/xABLEAACAQIEAwUEBwQHBQcFAAABAhEAAwQSITEFQVEGEyJhcTKBkaEHFCNCscHRUmKC8CQzcpKisuFEU5PC8RUWJUNUY3M0o9Li4//EABgBAQEBAQEAAAAAAAAAAAAAAAADAQIE/8QAMREAAgECAwcDBAIBBQAAAAAAAAECESEDEjEiQVFhocHwcZHREzKBseHxwiNCYnKS/9oADAMBAAIRAxEAPwC/5a4pQd5/Io9tGb2VY+gNaciPcxtp+Hwo1OfqD8wB/aYClF4Ux3ZfcGP5aUAyriakRwhebNsOQG/9o/jTPE8PdJMZgOYnT1HKgES1F72ks/p8BQG550AtPQR66D3Tt+HpTi1w+4wkAAdSw0qPzUrhcayGVPSdtRO3p+tASS8Ebm6iN4kke4UuvABzdj5AAT6TvTjAY/vBsQRrGsT+6SenI6U6CeXn09SNJVt9Nqw0ZW+C2uhbpL6N122NKtwy2VIChQ2zQZB85+Rpy+m/Pz0O/no3n/ID89NRv5Npoeh50BUcZYe22R58jOhFN5q3Y/AreTKd/ut95T0Ou/8APrUr2HZGKMIYfPzHlWmBS1ATQ5aAigCk1Idm8X3d8Dlc09/L5x8aji46ikrl2IKzKkEaHlQGiHY+Rn8+Z9RR41PmP18vSoW32qskA+MyviAU6HpuPOi/96U08LmBB28v0rDak2p9n0/L1ruX8X/N76r57V7Rb26n16Ui/adzsqjWetBUsty5AY9B+AJ8qpVwyzHz/DT8qctxy6xgsIY6gADQCT8hTJH8h8BWmBiwpC7jEG7qPeKVd6bsQNooBFuIIdiT6An8qSa/PI+/Sj3LlNbjzM7Df8gPM/60MFEBJEakmEABMmYmPXbz9KsrYmzwvCvevHxfej2nb7ttOp6n1J0GjbhtpMLabFYkhMqyJ+4uwAHNzsB+tUDH8QbiN361iZt4W1pZt6nc6aD2nYxtvtsKGj5vpExTlmJtjxOICbAMQBv0AoatlzsXhUJHdzz1JmTqdvM11YaOM1GQtynkdKdX+1mCwyWjfuWrbXba3FGV3LA8xlUyJmmzfSjhP/LXFXP/AI8LcHzcAVoJDC3r3+7JEnYEaHplin6qxALAqSQAG67c53HnNVu59Izt/V4DGN5ubNsf5yaRHbG5dvYS1ewvcm9fgTezwttA0nwxqSRHKKwFw+rEDcDfnHPTYiKHux+0u52g8o6afzrWb2O2uPxGIxNqz9Usrh7jJmNpmYjM4G7xMLQ38djTpc4siaTCJh0MQTuZOwJ9BQF9xHCrb6w06aqCCfWRBppxLhqWrNxxbYlEZhmboJ5Gs+u5GE3OKY26JI8F25BIUGItL0I+NK8c7HFcGzYY3GJa1cuF7zlsiq51Dtpqdv0oC/4zFYSwYuthbRHK5dQGPRtajL30i8Ot6fW8P6W1Zz/gBqpdq+H95x5ibHfAYZYWBBbWNWEAxJk9Klk4fiFUFMHZQydDdGg0IPhTrIjy86AeP9KuEPsfXLv/AMeGaPiwH40i30kM39Xw/Gt/bZLY/wAxiuXB4zMumHVfDOlxj7IzQcwHWD6aUtw/h+IRi165buLBGUW8gnTXNqdBIiedaBG321729ZsNhzZuOjOfGGylS4y+yM2inX09anV4uwEQC3UzBHTz9+1RY4JaITEFftQ95cwJ27y8IiehNHuGaGD5+LXD+yPdMjoZ3/GmONd7kZmkrsYE/Eb0ml0gxuPnSpoBstkHf4E0PcL0FKlf5/nlRSpoBPKBRGpQik2SgG1lcsjly/P8vjRy1DcT9f1+X4UGShgE0Iahj0+Ao4mhoC8/SP7xA/CaPB6H4GhC6ep/Af8A7VxSgErj01uXfI/KnNwU0umhgg7E6fz6+lSnBuGrHfXCBaQErngAnmzEnafyHqlwrhJusc2iLq5221yg8upPL3Ux7QWsRxBhasjusIgGVjoLxjwnLM5BrlHPf0GkV2q4i2MxtyzeJSxhGgWwZa650Bj7ztsF5AxzNSdiwtpRfxHhC5e7tb92YgQB7d4yRI9BpJMb3qJxXGsy537yLageIsQdB003Y6AVMuq2x9YxbDNoEQSVQx7Ntd2c66xJ8hQFuxzeM+78BXUjxBvtD7vwFDQGf9osCy4rhFtSpZcLbQEg5ZVSASBrEiYq2rwrEaZsQiwdctlddRp4yY56+dVftkVOL4dnJCfV/FEzEPMQCZidtemtSllcD4YsO/i8JNq6YMrrLe4z5eVAPXwdtVPe49xqNRcs2+unhA9fdU79SQjDuQGZL1rI5AzQVgkNuZG551X7V2yAe74fdOo07q2Ouur/AD86sFogJahcs4izIiIMHTzjaaAzvguHw31vHm+neA4glVyF4Ia/JgbbESatFvE2kP2eDuGF9pbKAaLoJJBGgyxHyqudl8ReGM4h3KI5+sGc75QBmu9AST5VaS+MP/plGX/3GM5f7Q0zfKgA/wC1L0SmCcGSAGe2ukCDInmT8KlMXeJwmIkEHuTIMQDkMgdfWBUX9TxjDXEWlMnVLM6ZRp4mPOT7/LWJ7ads/q9p8LaAuYi4iq5jw2wy+2wnV2ElUHqYG40a9t+0wwnF3aCz/VwEULJJaJJ1AA0AkkAeexrWI7c4u/Iu32tLGiWPB/euD7Q66+EqKi87941xhde45zO7EFnP7xjbyGggAUhiXLNOXKTHy/P/AEqDk5PKtONTzuTm3FWXGqDtZRmm5lfqWNxmP8TEn4mkQFtsTYNxNZlbl1T/AIWGn+tPEvuFKlCZ59Pdz+I9KbW7uRvY89Z/kVxCtW++pxh5qt+yrqSuE7UYtLeVcXdMEkLdVLimTJ8RUOJJP3udSGF+ka8P62zbcdbbFD/deV/xioM4hm1AuDnofTYxI2pHE44sdBl01jn6xvzrqEpV06qx3hyk3ddVYt6fSXZBB7nEZv2YtRt+33mX8/Km+N+kq62luylsci7Z3+Cwq/FqruFxLrJKs08/zpuLjKdQfRuYmY9K6U22131O1NttU6q5KntHeuhu9vXNhGVmQba6W4HxFRaYxg4Pe3180u3A2xOkNBOnPTel3vFzOVxtop006CNKbvjCzAxougBgljsxbSfIDTaeekouVXz56EIubbs789Ba8xvicRc711HhNyTz2EABSNPEBJ1M7U9tdo71nKLV9yOa3PtFGmwLguNf3qbXrpaCFcdQNtOYpHF3yQBkIjmdzWRcnJfJkHJyVa+68ZPW+299h4jZXT/dOdf+NSFnt1iFIzC0/UZSoPvDEj119DUVg7zpurEH4UgSQ05duR+MVWMpZn8otGTc30ujT+FdueG3Em4z2nEB0dbhgzrDIpVgRqD05Dan9zthw1fvOd9RYxTc9NrfSsrZC7Z1DSQoIXyJgRA1GvUa0hicTmgBYI58z61qxJN6ddBHEk2tn1urGl4ntzgDchby2xyD27lsf/cQRsN6kkvKyhlYMpEgqQQR5EaGsnwt51BBVjI0o3B+KXcJcm2DkJ8ds6K3mOS3Ojc9jpqNjOra7nUZ5pNd9TT7rUng8C164FXnrP7I5sfwA60ThoGJyG34lcAgjSZ5eR3npB6UTtPxPubN7DYfMzgL395NArF7a90p5eBmG/hHnMVKCfHO0lopcw9lSbNnuw9zXLcY3VVl09tZIJ/aIj2d5LC4od9bDe0ZKoNci5TLsdp5T5wuk1BcXwgt8OuoIBV8OMi+ygziFmNTzJOpkbCKlOBN4wLQzCSbt5vvnKdF/a5a7CNJ5AQSYgpxPGFULu1yEHIGN2P3Rt1PSpVsOlkd/inzXDAAgkAx7NtBJnfaSdZPSOstcHEsZ3armZ4zMdFHMxu3LQR5kVKutjDfa37me6QBmbVyY2RBsN9FH60BZcePtD7vwFdXY4eM+78BXVgKR2lDfXOHFQCRYEAmATDxJjarNnxWkthV111uNpptqNYn5VRe2hBx3DczFV+rNmYGCoyXJIPIxzorX8Hm1xF1vtHy/wBIuGTmHTfWK0F4yYpgf6RhwdPZtMYEwd7nUj4edSiXgUtQwYjEWQSOZgzpy9KzjANgDmB7x1MSC2Jb7w9eU1b+BXPsLMbfWLOXfQZdBrqNORoCp9n7qHF8QBxDWYvkkqQs+O7pmYcvKpy5jsID4sddJynT6zGyEE6EcpaffVM4C1r/ALQx/eWTem+8KEzkfaPrl2HrUjf4jatgscI6gA+I2LYGugWS25JCR1IFAOOO8ZwndFMMz37xzQTfuMqaKGd/HqIiF5nyzGqbhrzKdDJ3kmSxO5J+8Sef4QAF8PcdndgUD3DJAHhHRRpAVRoPjzNNnDK2+oJ+WtQcszcHQi5ZpSg6aeVHLg5pKKCdfa/KjYnFXSVYjbbYj40F5X0LlZPUSdPSgbOUkFSq8hpEV57WrThv6HltRVy8N9PwDfLEy6qCerRPuouIZ4UkaDYgkxy6xRVuM5AJUnlI6+celdinceAkctANNf8ApXcU1JK1fz0O4xako7NV66cjsHnB8O+vPz85pK5IbkD+YOalbdhkAeQJ23PKuewzgvIMb8vy6V1mjmbtTSp3njncrUdq9uApfdmguqzyJMH4UF93yeyMo6EH5zREus0AsD6if55UfEq6jKWG+wGm3P3kb1wovMo269DhQako7NVel+gTA5gwyxO0E03w4JyyYmTJ1AnxR7jTi3h2UB8wE7aE/wDSkLeE1uMpG4duninUDYSQ0jqKopRzN2oVU45nK1B3iCxguF8tYmgvXLmQaAKDy1olp2aFLA8hKz867FMwOQsNOQGnX386mo3UXT0uRUNpQeW26/QMXa4R4VJHnB/GksRcJhYAy6CN/STuPL89aVTDtbAbNE7QJoLuEYjPIOvSDPod6JwT1VN2uv6NUsNSrVU3a6/oLh3a2xkKGjYnkToR1FAyOpDQIOxmR13pa9ZYZc7TzECekiTpqP15CiYi02VSW0OwiI91FJNp2vrrcRmnJPZ2rPW4rZ+0JLBT4W57mCF0nrTe7ea4QIHkBR8IN4uBREknQRPX1pG0hJEGJ2O3P5da7SSb0tprY7iopulNnTW3nIuHYXj12yWwqwHvH7N/aNox9rC8ywAI8w5NP2sf0DEHxH7T2uQ/pYMKOZ0kn0HKBT7GJaxeS6Sx7p0uGBEhT4xmGuqZ1/iq6tcBwF5gWI7z2j7P/wBVMKOfUn+RbDlmjUthzzxqxfj+HIwDjJkU3LOUEy58YlmP7RP+p6SeAwz5rbXGFtRoltTucpjM33jv4Rppz3qK7QlDgbhHeEG5Zl2mX8Y1HOPcBroKd8IGH7xSme9dgg3NWCeHXxewg/dX4VQoRGHwjtxHGd2wWX8TESQP3RtPmZqWbCYXCHNcbNdYAFmJe80DSAJbrsIqLwlrPxHGKHdPtJbJALeWbce7WpJsXg8LOq59J3e6dNJAlj76AsuO9s+78BXUTHN4z7vwFdQGY9sLpGO4YQMxGHMDqcrwJOgo93iOIzGLAHjeftk08X9n1qrYrtI2Kv4O40W+7W7aUjkFTQ66T4vSpG665tcU58Tf7rXxbaL/ADNYCxcM4lipP2dufO/p7Q6JVg7NXibKSdfrVqdZ1y6welUbht20CZxdwefeWhzGk5Pf7qVxnbP6nhFFtWa413OjGCv2YWSx5k5uQrQNuBXbo4jju6ySbzznLRHePtl1mkeN4m6WCO1uBDeANuS4Ez5hj8KjOC4tWxmIa5dNrO5aVYJJJJiT6nSkkvi494qzMFfICzSSFURrz1zH31lQSFvCEKGDH+ESR+lccIWBbMdNfEI+dEw9tCDLa8hMA++j27SE+IwOueflXjbabv08qeKUpJu7t/x8qJ2rh2zNy21Hz8qUxqMsDOSD8P52pneZV1mQDrrAg6T5a5TPSadYq0gURObmCdqo1SafHl5QrJUnF7ny8odYwvhzZjPQRmo4wueSWYR+1EUlhltkHMdeXT30e2ts+1AHUMSfhrXEnJN3fsTm5Ju7/wDK6cRK08GMze6lsbbKwM5YHz0pq2UExqNYmfdPvpfEC3lXLv8AeEnp+tdv7k7+3lCkltxd78v3wBw+GGXNOoPs6Tv57/Ol71kHQsQILAt6iBO5MEj402wwtwc2/LePfFLTbIXM2ykQC37UiAdNpPqT5Vy81Xr7HEnJN6+36G9p+Ut7jQcTtFdUbMYG50InaeR5j1PImiFgDoJ33+VLYo24GTeNd99P9a7a207+xR1+pF3vy/fAPhUUpm1JJ1WQCCJ3Pz0Ouh2o/wBSUoWLQRsCQZ08v591M+4t+0BFwczOVhEQ0eUa8oHoVsPjLZGW4IfWEnUenJgTzXf8OXmrW+vDyxw81a314eWOwwkiSwBMSDpQYpQGgMSOs+VKYRO8fZY3JOigDU+mgJ91JYoqWlRA05fH8q7o/qb9ClH9Tfp+BY21AGVy3XxRHuNExFtcoObxcwTPzFFxF9FtkgQQrHVZkgGPdNGuumUDL4usR8utTjmqtSUc1Vrr5yoBhbaNIbQR1032iKa2eHjvp7wwSTrAmREFtJAgQDty31d4NxPiWRH7M60nIDaqY+HOu1XM9Sqrmlr5wHDWlG2q9S8A9RVy4HZB4Rz0KoWLDL4MRGgnQaSTzqoXcQDEAhRt4J+fPlR7XGUXD4q0VaXCFNfDGZGIgnTxhzPnW4Va7zMKtd5fu1F9fqTxdF6LlnNlK5R4xoMu3xJoeznFb91UPdW7SDMCJloCnZRop95ql8S46y2HsMqeLu3GWYULcRY13Mt0G1K4TjBsYR7oxBe6mbKpZcpJIX2BBaASauXF8RxL/wASxiPcCotzbwCZ6knUetTeE7QYRLQIa2eUW0zH2njRARsKz67i7Zxd57+ViwtGXBMsbaljHWrhwjtNh1sKBO50S03N3jZaAt/GO0Fm3eZXuKrDLIM6SoP4V1YNjb5a7cYmSzuSepLEmurKgdY7ghsvhrbeLOLjgAakEDSOvhqRDAGBhj7Rjw2tNfWl+1TE4jAwYPcaHpo3LnTK5auZv6we0Z+zHX1oB5h1zf7K2hmAlr9ae4rgH1rBjQLcF4KhgCAygkQNOQFR2BtXZ0urPna8x+96VZuyzAWRrP8ASLc6Rrl6VoM9uN3d3ESuZlfKugPillXfzqQ4dh1tXchyle6tsfDqSGdG6GS2s+lNb1ktjb/Rb1xveGYJ8yx91OMGzG8LvtC4rWlGswAWU69SrH+IVKarFnGIqxfzQd3nWfCNPOl2dCkZfFyOXSkbVwq20+vw/GnN12mSCs8s8fAHapT3LrUhiblw31G1lk1DrmBBHx0/Ci8PYIMja93A9kSVM5DPmNPIqacYtmbUqF0iRz9/OklR/aUSVDSJklSPEI58iPMDqaPajme/mJPNHM9/MC9cBbwrA00pcsCkZDm6hfOkMNdIYFYOxHMHkKcXs2aWCg7+0f5G1ZOzUe9xiKjUeHO4lhroU+JJ3pVbkalWI6ZRFExmckFgBI0IOnx50fDZ8jBcpG511rmVHHPa/M4nRxz2vrfuINclpVY12pxcYlAuRpHOBrSOEZw3giaVmG+4GB/e33rqdE6cNDrEopJWtdXv+fGJ4a9lkZPLzHpPOlRcK6lWI/eiKI+HuPcIMSI8tgD7xrQqrEC2Cumwg+nSuZZXw56nEsknW19bsRthiZUEb7cqPjbfegA2wYB6Hfn5HzFAGa2SkjkDzGu1PbSBVBJC5tAwB005j9K6k7pqnLU7m9pNU5akTYvvZBBLOm2w7xfPMNXWd5EjTeDTm3jwU8PiVhoSZ8pHTX50p9QaSSw05jWfSN6fdhuxQxmOZC95LKW+9uC34TmZ4QKdcmaCTH7Hw6ywlKm/8neTDnKm/fqQ+OxBW2Wc5AVKr/diAv3tP1NLXgzeMCVOxBkbRuN63Ds12Ew2CJa0LjuRl7y6c7hZnIp0Cr5Aa85qP459F2DxBZkD4e42paxKAnq1v2G+AJ6124PW1Sjg9bVMlvXmOUMADEgZoMTvl5CYEmOlFxTOVWQABsZnl19JpftRwTEYK6LV5xcE/YXQuVH01RgZyOROgkbETlo/ZywmJxluzczsigtdtsMpEEKqxBkZjJyyCFjZqmsOjVl1IxwqSjZW9eg1w+cK0QRGsnbSo7FJ7RJjwOAOpzK0fDOfdV37cdjfqN3NZzDC3v6sCItmCTaJPLdlnlmH3ZNK4vh4AAOaCvIAjMQpjzMxp8dBXcdmbXEpFZZtceT6khf4PNi7eC92E7tCsLrmuIwMqeWWNakOEcN7/CtZFlrWfN48iQIhtfFOsRRntFeHYme8/rMPpczSPF5/61Jdi7d0BPtEZJefAQ3snYgx8quVKhinFjG30cFivdp4ROqooPu0qx8F4+iWySL0Hl3TwNW2gVC8WuuvFMZkQv8AaawYjTz3qb4bxrJa+0s31/gzDVnP3Saw0Zcb+j64MRdyupBdmHhjRzmiJ5THurq0Tii/at/D/lFBWgyntVHf4ORI7jUddG086Zmzan+qPtGPs36+VSHaNG7/AAeX2u5EaGJIaNqf/U7+k9zuZ1uDf3HzrAQuFSxJlSB/ZvDWf0mrJwfFLaw2d/Ci3kYnXYJPPWYpqqXxJyWifK8evmtJY699n3XRlYqupZzAt2101MkH1yedY3RVOW6XIi641DMqG+73LmsFQTqJ6wcg88x5UhirlpBnR/Fbysq97I8JBEKd9Pxpzwl7gvXs1trjKQpAKnLBYQCx1AIj586c8YQlAtyzcUMyAsQgB1zZcwJjQEViVrhKiuEeZkEHNDAjmGAYEfKnTo2UMzAz+7J99RthAoKAkhGgSfumGT10JH8NPLITLqxzdJIHxqElZPt5Q881sxfDl5QUu22KTm8I2ER8BsaTwYOYANlO0x/PSjKEg5jHSCTNBZuDKYtqRIlipMa7TMc+f/VGNYuPbypsItxlHsv6Y3ayUcrOx0PKDrHuafcV6U8u2zpL5p6AGPjrTHGXALyic2ZW1C5YClSBGvI9Y0ERJl0pt5RGjcycxHujatkm0n28oJptRf8Aj5QHE2jlBLk+R3HumgwSAmM5XTfSPSgc28u3i5Rmj50XDss6rI9DNZR5Gr+yMo/ptXtyX6CBPF7Uf9aei1rozEAe0COhPu2501uBcx0YDWBHpvPv60s90H2VKruRlkUnV0Zs6vK/gJetqLo+0OVo13KkDafNQPep6gUYxMZjHXOKbcSuoLZ0y5QSTtqNiOhzREcwKHheLz2QxXNmUagD2ho3+Ka5aeWrr0OWpZczr09wcQqg6EsKcYiygtoQTLTpPLOyz8qSs+Ayyz5GRy36Usrn2spI9Fj411JtU/dVc6m2qa231V+Q3tOgUlifCCRvyEnbWth+jTs4uGwgd2+2xOW7chtBK/Z2/MImnrmrGsWS6vkWPC+2v3SK3zs9w8dxZIOndWo/uLJ/np51aO9+ItBXb6cCbFoftH40mUE7nbr/AD5UX6r50lcsEMNf2h+B/I12UI3j3BLeIQpcAcHkwkfCsq4x2cuYC8MThbjLcsBmVXYtbdACXtw05SVgCNGOwBGmv37B61EcZ4H3yxoTtB2YT7J8vPkda0Dvs/xLC8YwBgHI4Ae2SM9ltGEHcQYdW9COgxvtT2avYK/3JAL57Zs3PZRgbiBX5gQdGH3TO4Kkm7M8XxGEuC7aIFy0vd3FJOVxaJQo46SpgjVTqJ1B1i1jcHx7ClQSl22Q2VgO9sXBqrRMMhI5HKw032mpKVuBxGSlbein8dR72BdLznOHtK6MsXLbAhirQYbkQy6MCCJBruBdnbNp0Nt2tkZibZzLm8J5Tlf3TtU1xziOHvuMJxD+g4wAC1e17i8qnwlXMBknXu3IKkkAzrSdm5fs3BYxNsZoYpcU+BwFPiWdxG8aidVAIJodUKbc7PXbnEcW9ruzNwyHYiRqNIUwZHnUg1+5hVi9ZuKpjVCLizqTsA3PpQYW1fbH4rubmQi4TqAVOp0P+lS+Ixt5VjFWHIEeO1LDUanL7Q900MH/ABa59s38P+UV1E4x/XN/D/lFdQ0z/ieX6xg8xIXuVkiZAhpiNfhVjtph/Dlxdwa6TdbUyNIb3fGqpxTGZbuFdRmiypGhIJho0GpGx05VTuO8QvO5DO7CTB8YVvIAsZA2oKGi8b4ullT3eJuXNRLSrIo6SZzt+6OcSRzNwrgJVreIugq73UyITqitMl+txufQGNyarvYvs/clL2KtX3sprat5ZDFhIaCR4Rv5kjlNaJxJh9jG2e1Ak+HeB5R0rKXqZS5VuB8Pd7+I7vuwc0kusz47tL9osK9oWjcFoqXjwKwYsLF3qxET5dKS4Ktk3r/fXGtjP4SGZdc93mB0o3aq3ai13d5rmsx3hcKBaIUkT4ZzDXcz50aqqBqqoQZ8FxbmUlW8DSoAMmUPT2pX+OuLS3hXc7UtZsm4jW5BDAyI1+PWm3D77EwGAYHK3SevoRB99eZWrxR542zaVXrpzQ7uksoXJ4hvtJouHvlJBXfSdiKO6FW5T1CadaRxlsg+JgT1G9cQyvZtR+pPDyy2LUd94F+9F9WKzmt3AgYyD47W2pO08+VERyD035x/MUF7gv1u5YtZmIJu7AZhCK0jcEQsxTzh/wBGF0sVN6/h1g+IpmXcaeBwdfSNKvCKaPRCKcf74ieOZjBYAaaQdDr/AD86MjMbeoGUHeY1929P37A3VQMcfdYBnUQkeyzLOrnePnRV7IJrnv4h53BuQp9QB+dc/ReVK1jj6Owo2t6/JH38VlQgsijnmbXyjN+VRf8A2+EMp426mQvxOp9w99TnFeAWbeHud1aUMQIbUt7Q+8ZI91V7CdmLr+zbJ/ij8UNdrDSTXEpHDik1xJ3B8JtELexLd6zeJbcRbBPRPvHzJp3xnBqvcXVVVXEoxAGoD22KkeEgCbfdn+FqluA9kWbK2IAAAAFsNMxp4mgafuj3ztU12n4D9YwxtpCukPaPIOnsj0IlfRq7cVSh1lVKFCxWeASwgiNBBA9OVdZDZGhgBEkc/jTKzeVwDBHUayCDDAzzBkfCnbhfujw+YaZ9xjrtXncaRUex55RaiofnRUAwgMkZo8uvl6mt57GX8/D8I3XDYf490k/OsEusoaUB0g++tj+jPG5uG2F52u8tHy7u66j/AAhatC9+JeF9riXKaRvn2T+8Pn4fzoO9pDG3Ps2I5DN/d8X5V2UFLtN2FHuXKQZ60GJdoMMtvHY1CcsXmYRGouqt2CI6uf5FRdi69txcsXGt3kK5HU6iXUEHkVIOoMg9KsPbnDleJ3yJ8drD3NCBoFa0Tr5oKr2KuFtcsAFCY6B1nTrUK0myCqpv5Vv7NJx/aNbtr6vxmzlAPgxlhSUUkEBmWC1okaHRkaSCIkU0ucG7m2B3w+qvqly2wfBP+yyg5hg70x7JUT7LzoGfHMU6gWcwe1Ae3c+9HeBcp5SKkbPCbAkMhs3GBOay72kvafeFtlDNvKnX1FXL1GXBMFmxl9e9cOrGHkBmIJliAArTuREa7VaPr12yPt07xNPtLYk+ea3+nwqncCwFhcVdsnwKrlbXiOZSGMZWJmffVt+vXsMPtQb1rQd4om4umudB7Q8xrrsaGCHGh9u/8P8AlFdQcZb7d/d/lFdQGdYTDWri2GXFKj2raqIKtsN/aBB1p/Z4bfD94t+zcaZzOhLemYhyo30G0mK0nFdmcLc9vD2G9bSH8qjbv0dYA6jDqp6oXT/IwoCrJjuIKP8AZ395H4hfLnSHFuIXnv4UlGtgOA4zIVJiQfCTpMxOtWp/o5w49i7irf8AZvufk+ammI+jt9MmMviCCM6Wn1G2yqfnQFV4RjGw12+1zDXXDt4SLZIjM5kHKRzFN+N8Ut4l86qLYRSkHR2YlS0gaAKyheshuUVYONcBxmFs3L5xNl1tKWIayysY2AyuRJMAetVbCoVXJlzkCDJGp3J6yTJ99SxJZUSxJZVbsv2I4dlnWY6zTLH3Vt3UYHwM3dsfLdG9R4/dTwFgekflqaS47hjdgZDydsisxCqGE+EHKCxCyfyrn/f68+xlf9Rc1x7Dy8EBhTMaGc3XlHKiXe78Oh/e6e6aJh8UWUKfuErMMrGDAJWJ1WG1HOl8Q7qMhA5Hrv51Kkk0r+5GklJRvX/sKYO/3d+w9sZYuoNQYi5Noz/xPKtG4Y2JDHv+6ZIP9WIadI0Z4iJ+VZlj7bvaJMSVOUiZkartoPEBVq4BexuRLy3rV9LiBglxrgjMAdwpOYajeN6tgusfGWwXWP8ANepMcRvDuxyJu3tDE/1lzoagsZilQSxj86ZcYwt9cQLzKoJkkKxKhj3nMgEwG3MUhw/hl3FPKnw/eunVR5Wxsx/e9kedWKhsLiTeuhNgROWJMdW/ZHSd/OrXhcFlEAU54ZwG3YQhBvqWOrMepJ1Jp3bw/lQDnDWtBQtb1p3YsaUf6tQ0w3jLmxxHFWfu3LmddNAzKtyB6ho9y06wBaTlI2OhmP0qZ+kDh6fWrgckFltMoHI5AobqDKHXyqu8NYZV7zWQCWXTcTyMc/lUMRJxduhDESlGVunlRTD5g4ywDP8AO9aR9FpcDFIwgC6jD+09vxwJ28KH1Zqzi06h9dR5idJ3rUvotwv9GvXNYuX3y6RoiIn+YPWxW1XlwOorary4eexchRXWRHXT40qEoGWrFiPwzzbQ88qz6wJ+dCxrsMvhI/Ze4P8AGSPkRQstAZn9JKEYy00+1h2B1A9i957/ANZVPxYAnK2bn85q9fShaPe4VhPs4ldI5dy3PyDH3VR8VcLBjlAhSTHQA6/n7qi7TIO2JXd+Pwafx/hYRi+XPZYt3iDdZI8a85kax6jUQ0K3FThUK3fHYIJtXBqRpoPcP1Gm18dZmdjNVDtLwgW7dxWn6vcBn/2m3BHRZ36STsTFixEYC/bGMxK3RKM5BJHhHiMSfu+tWX61cww1zXrEDUa3bYjWf94u3nrVcP8ARcU7XlBtXyfENVgySCPKdR01E1NI7YdcyTdw5A8I1a2I3X9tNtNxQwV4y32z/wAP+UV1E4yftn93+UV1AW9vIUUp50swopFDoTAowWhy0eIFAU76S3IwcD716yD5hSbn/IKzu2dC2aGHKFk+ka1fPpRvjubKETmulh/BbYGB/GPjVDBzEZFjygfGd6hjeaHnxvHbuJm0uaHeIBzE8jzHuGh8wa03sHwPusMLjj7S/lfXdUj7JfKFOY/vO1Z7g+HLiMTYsMoQPcQP+8o8brpsSqkct625EruF9rodwvtdLGXfSZwzu8Ul4DS9bg6/ftab+aMn/DNVnEqpQFSSfvSZ32/A/KtR+kXAFsGbgEmwy3f4RKXPd3buf4azK3m1YQQNwWOnu51xivK0+5xitxafegjZKR97NPnHyq19g+x6YnDMRdxNtrd64n2d4hY8NxIQggeFwNuVVO1ZZySIG/l6xV9+ijiM3cVYc+I91eUbZlyC02h10KrPXMKQe1Sv8GwdJtV66Ekn0aByBdxV+7aBnI+SG9WUAsPLY+dWXD9nUQAA6DQCIHyqWAoYq5cYHhSgcqTXhwqRcUkBQBUwtG+rUslExd7KukZjooO0nr5AAk+QNAY19KmINrG3DClThrceEe0puCCTuwJGwIggGDVfw9lkCtpAgCJjQR8NOdSv0i8Wt4y9bFgt3NpCjXSNbx7zvCyfulp8R0MyARrUWpWDvmnzjfyqGIrW362IYqtbfrapzWm0bTVvPeRyOsVtXYHDxw7DE7vb7w6c7rNd/wCesRxTqqEwcwBPONATz56V6F4Fgu6w1i0d7dmyh9Vtqp+YrcLQ3B0v+tw6yUVkpeKIwqpYi7SRcujzRh/EgX8UNHZKO6xf/tW/8j//ANKOy1oM6+le1CYVpiLt1fc1hyR/hrOsblAfKSRkf/Kfj61pX0vA91hANJxM/Cxd/Ws2xzM6vEA5SNOciAPXWKlL7yUvvqbuRRbtkOpVhINOXSKIVqpQp2J4aLE2LwzYZ4CE/wDlmfCs8hJ8J+6fCdCKibeIucOuC3cl7DnwMBsOcDkw0lee489CxOEW6hRwCCCNfMR7xVZfChZwmJBa2+lpzvOsLm/bGuVvvCQdQQQIniXG7L3WZbikGOY5AA/MV1VDEcCvW3dSuod9jpBYkH4EV1YDdClFIjn+FHknb5/pXC37z/PwrTRPXlHvkfKjKnUSfd/IpQCobtQmPyL9QOGza5++zTyjJHh6zmoClfSJju8xQtBgos24M82uZXYb/si186pdtoI1M+Uacvw+VTuL7LcYuYhr2Iw1u7nyhu7uWBOVcoIGccgOmw96VnsziFukX8Di8jgKgtLmKs0hnLW7kAqNVDGJ3qOVuTT3+hLK3Jp6P0I+5iGtXFuJcGZWR1flmG0ifENII5gmtv7P8VTFWEvJHiAzD9hoGZT6TvzBBGhFZ3wvgeORbWTh2V1UpdLvh4cPlJMPcYtBDAz7SvBOgq69iOz9/DW279kzFbSBUOaBaVlUs5Vcz5Sq6ADLbQa1SEcqodwjlikTmIwiurKwDKwKsDsQRBB8iCRWG8R4WMNfvYdixFpsqtrLKVV0Jjc5GUHzB61utxzyiObHYe/mfKsO4vjmfG32zam9dXUyIS41tfdlVa4xftOMb7H58kXbdcwzAwOQn8zUp2f4qMJjLN/UIrFLmh/qrkKxM/snI/8AAajL5KPqVBk9I5dfWlbmGe6gbI7W7rd2LvdnuySNSCd4WTt4ssCa4q200cVbkpLevNx6IUUJFU7sHjnFy9h2MoEs38PIYHu7hdHGViTbC3EjJJALNl8OULcquegTYUSKVaiRWgOlU76RcaRgbrgwHa3YU8sty4q3mnoyhkHl/aq0YtyYtqYZ51G6qIzt6wQB5sKg/pHw3/hd7KBFoWnAjQLbu22OnQID8Kxgx5WYLnBG8Rrz8p2pG3bzeLMBGsc950FL2sGxstc7pigcJ3gHhDGfDPM6EaaDQaEgUjhE3GSdPh8a8tMqb+NDx5csZP409w6Y5VxWHN0Zk72092QAO6turOTrt5c9a9HCvMmDdWe40IZPdpJA0USSo5yzH5VrXYDtbeX6thMVbhbtmcLfBkXFtiCj/s3FEDz0kSdbYdlTgejCssvA0KgNDXGqFRhjNLlo9S6f3rZb8UFKMtJ8V0RW/ZuWj7u8VW/ws1QXb/jz4TCMyW87XCbQJYqqFkaGYgE7iABuSBIoYU/6WuJ23vYXDqysyG7duAEEqMndpMHQlmbTyqqcMwQu4vD2ghGe9akHori45/uI368qY28OttFnJAVZaFUGBrqep69a0T6MOzTAvjboYG4oSwGkEWzDM5Uk5CxAAGnhEx4qlFuUq/JGLcpV3fkvjUUilSKIRViwlTfinDVv2yrCdP8AXfcawZGoIB5U5IrlNAZjxDB40XGGS1cgwHa4UdgBpmXbNGhI0MSNDXVpzWgdYrqGUFstDlo8UYLQ0IFo4WhC0fLQBMtCFo8UV7gHqdgNzQHGBqdBRRLdQvwJ/wDxHz9OfLbJMt7hyH6nzpagMZ7TfQvjsRdZ/ryXgSSBd7xYE6AKoZVAEaCB5VE4T6HuKWPZ+q3Fn2TcMe6VWPjW9mgNYDJOz/ZbiNi5dBwNgrdUo2fEobJBXLDKoLMo1MRMs0b1M8P7BY1rX1fEYjDLh2trbdbVu4zsFywwLwttxlWGgx0rQYoRRKgViO4H2asYRCtpWljLuzM11z1ZyZbc6bCTAEmpPJ5n5fnQijUAkQeo+H+tJtcgEkAASSZ0AG51ilzTHFfaOLX3RDXPSfCv8RBn91W6itAzv8YtYe0+KxLG2kDVgfCk/ZrABOYzMby0cqonFPp7wLK9sYbEXUZWRs2RAysCpHtEwQelafjMDbvIbd1EuI3tK6hlOs6g6b1E/wDcHh3/AKHC/wDBT9KwGDYH6Qg2GGBuoUw5uWvtFP2i2rbSqkKBJkCWH7xykmrEp4ffdUw4RgmExM21D95evOzrYXIAC7qYYT7OcTtpq5+j/hx/2HC/8JP0p/wrs5h8NP1e1bs5va7tEE+piSKAyTgXZnigv3HvcOVkvBkuob9lbbKxWRuxEBUgiSCoIq29juwGJsiyMVctFLFxbyJbzswdbfdr4zlCpEFlAOZhMir9kbqD6j9D+VDLfsg+h/UChoaKA0He9Qw90/hNF79eo9+n40A24razWboG5R49cpj5xQsFuJqAyuskEAghhMEHQjWnUT6VH8H/AKi2Duq5D62yUPzWhgzw3ZbCWmDW8Lh0YbFbSAj0Mae6pEilCKKRWgRIohFLEUQigEWFFilSKCKAKBQUeK6gHAoRQ11ACKNQV1ADSGE1XMdyTJ9GIA8hQV1AOBQ11dWAA0Brq6tB1CKCuoBQUNdXVgCmmPCdVdju129J65bjIvwVVHurq6gH4oRQ11ACKMK6uoaGFDXV1AdRWrq6gEThlPID00/CoTDXSgcKTAvYgdf/ADWPPzJrq6hhJ2HJUE9KOa6urQENFNdXUAQ0FdXUB1dXV1Af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Block Arc 4"/>
          <p:cNvSpPr/>
          <p:nvPr/>
        </p:nvSpPr>
        <p:spPr>
          <a:xfrm>
            <a:off x="-2079735" y="1479993"/>
            <a:ext cx="5472816" cy="5472816"/>
          </a:xfrm>
          <a:prstGeom prst="blockArc">
            <a:avLst>
              <a:gd name="adj1" fmla="val 18900000"/>
              <a:gd name="adj2" fmla="val 2700000"/>
              <a:gd name="adj3" fmla="val 395"/>
            </a:avLst>
          </a:prstGeom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Freeform 5"/>
          <p:cNvSpPr/>
          <p:nvPr/>
        </p:nvSpPr>
        <p:spPr>
          <a:xfrm>
            <a:off x="2974728" y="2496841"/>
            <a:ext cx="6190284" cy="625205"/>
          </a:xfrm>
          <a:custGeom>
            <a:avLst/>
            <a:gdLst>
              <a:gd name="connsiteX0" fmla="*/ 0 w 6190284"/>
              <a:gd name="connsiteY0" fmla="*/ 0 h 625205"/>
              <a:gd name="connsiteX1" fmla="*/ 6190284 w 6190284"/>
              <a:gd name="connsiteY1" fmla="*/ 0 h 625205"/>
              <a:gd name="connsiteX2" fmla="*/ 6190284 w 6190284"/>
              <a:gd name="connsiteY2" fmla="*/ 625205 h 625205"/>
              <a:gd name="connsiteX3" fmla="*/ 0 w 6190284"/>
              <a:gd name="connsiteY3" fmla="*/ 625205 h 625205"/>
              <a:gd name="connsiteX4" fmla="*/ 0 w 6190284"/>
              <a:gd name="connsiteY4" fmla="*/ 0 h 625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90284" h="625205">
                <a:moveTo>
                  <a:pt x="0" y="0"/>
                </a:moveTo>
                <a:lnTo>
                  <a:pt x="6190284" y="0"/>
                </a:lnTo>
                <a:lnTo>
                  <a:pt x="6190284" y="625205"/>
                </a:lnTo>
                <a:lnTo>
                  <a:pt x="0" y="625205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6257" tIns="76200" rIns="76200" bIns="76200" numCol="1" spcCol="1270" anchor="ctr" anchorCtr="0">
            <a:noAutofit/>
          </a:bodyPr>
          <a:lstStyle/>
          <a:p>
            <a:pPr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000" dirty="0"/>
              <a:t>Geographical Separation</a:t>
            </a:r>
          </a:p>
        </p:txBody>
      </p:sp>
      <p:sp>
        <p:nvSpPr>
          <p:cNvPr id="7" name="Oval 6"/>
          <p:cNvSpPr/>
          <p:nvPr/>
        </p:nvSpPr>
        <p:spPr>
          <a:xfrm>
            <a:off x="2583976" y="2418690"/>
            <a:ext cx="781507" cy="7815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Freeform 7"/>
          <p:cNvSpPr/>
          <p:nvPr/>
        </p:nvSpPr>
        <p:spPr>
          <a:xfrm>
            <a:off x="3333173" y="3434812"/>
            <a:ext cx="5831840" cy="625205"/>
          </a:xfrm>
          <a:custGeom>
            <a:avLst/>
            <a:gdLst>
              <a:gd name="connsiteX0" fmla="*/ 0 w 5831840"/>
              <a:gd name="connsiteY0" fmla="*/ 0 h 625205"/>
              <a:gd name="connsiteX1" fmla="*/ 5831840 w 5831840"/>
              <a:gd name="connsiteY1" fmla="*/ 0 h 625205"/>
              <a:gd name="connsiteX2" fmla="*/ 5831840 w 5831840"/>
              <a:gd name="connsiteY2" fmla="*/ 625205 h 625205"/>
              <a:gd name="connsiteX3" fmla="*/ 0 w 5831840"/>
              <a:gd name="connsiteY3" fmla="*/ 625205 h 625205"/>
              <a:gd name="connsiteX4" fmla="*/ 0 w 5831840"/>
              <a:gd name="connsiteY4" fmla="*/ 0 h 625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1840" h="625205">
                <a:moveTo>
                  <a:pt x="0" y="0"/>
                </a:moveTo>
                <a:lnTo>
                  <a:pt x="5831840" y="0"/>
                </a:lnTo>
                <a:lnTo>
                  <a:pt x="5831840" y="625205"/>
                </a:lnTo>
                <a:lnTo>
                  <a:pt x="0" y="625205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6257" tIns="76200" rIns="76200" bIns="76200" numCol="1" spcCol="1270" anchor="ctr" anchorCtr="0">
            <a:noAutofit/>
          </a:bodyPr>
          <a:lstStyle/>
          <a:p>
            <a:pPr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000" dirty="0"/>
              <a:t>No Common Physical Clock</a:t>
            </a:r>
          </a:p>
        </p:txBody>
      </p:sp>
      <p:sp>
        <p:nvSpPr>
          <p:cNvPr id="12" name="Oval 11"/>
          <p:cNvSpPr/>
          <p:nvPr/>
        </p:nvSpPr>
        <p:spPr>
          <a:xfrm>
            <a:off x="2942420" y="3356661"/>
            <a:ext cx="781507" cy="7815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Freeform 12"/>
          <p:cNvSpPr/>
          <p:nvPr/>
        </p:nvSpPr>
        <p:spPr>
          <a:xfrm>
            <a:off x="3333173" y="4372783"/>
            <a:ext cx="5831840" cy="625205"/>
          </a:xfrm>
          <a:custGeom>
            <a:avLst/>
            <a:gdLst>
              <a:gd name="connsiteX0" fmla="*/ 0 w 5831840"/>
              <a:gd name="connsiteY0" fmla="*/ 0 h 625205"/>
              <a:gd name="connsiteX1" fmla="*/ 5831840 w 5831840"/>
              <a:gd name="connsiteY1" fmla="*/ 0 h 625205"/>
              <a:gd name="connsiteX2" fmla="*/ 5831840 w 5831840"/>
              <a:gd name="connsiteY2" fmla="*/ 625205 h 625205"/>
              <a:gd name="connsiteX3" fmla="*/ 0 w 5831840"/>
              <a:gd name="connsiteY3" fmla="*/ 625205 h 625205"/>
              <a:gd name="connsiteX4" fmla="*/ 0 w 5831840"/>
              <a:gd name="connsiteY4" fmla="*/ 0 h 625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1840" h="625205">
                <a:moveTo>
                  <a:pt x="0" y="0"/>
                </a:moveTo>
                <a:lnTo>
                  <a:pt x="5831840" y="0"/>
                </a:lnTo>
                <a:lnTo>
                  <a:pt x="5831840" y="625205"/>
                </a:lnTo>
                <a:lnTo>
                  <a:pt x="0" y="625205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6257" tIns="76200" rIns="76200" bIns="76200" numCol="1" spcCol="1270" anchor="ctr" anchorCtr="0">
            <a:noAutofit/>
          </a:bodyPr>
          <a:lstStyle/>
          <a:p>
            <a:pPr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000" dirty="0"/>
              <a:t>No Common Physical Memory</a:t>
            </a:r>
          </a:p>
        </p:txBody>
      </p:sp>
      <p:sp>
        <p:nvSpPr>
          <p:cNvPr id="14" name="Oval 13"/>
          <p:cNvSpPr/>
          <p:nvPr/>
        </p:nvSpPr>
        <p:spPr>
          <a:xfrm>
            <a:off x="2942420" y="4294633"/>
            <a:ext cx="781507" cy="7815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Freeform 14"/>
          <p:cNvSpPr/>
          <p:nvPr/>
        </p:nvSpPr>
        <p:spPr>
          <a:xfrm>
            <a:off x="2974728" y="5310754"/>
            <a:ext cx="6190284" cy="625205"/>
          </a:xfrm>
          <a:custGeom>
            <a:avLst/>
            <a:gdLst>
              <a:gd name="connsiteX0" fmla="*/ 0 w 6190284"/>
              <a:gd name="connsiteY0" fmla="*/ 0 h 625205"/>
              <a:gd name="connsiteX1" fmla="*/ 6190284 w 6190284"/>
              <a:gd name="connsiteY1" fmla="*/ 0 h 625205"/>
              <a:gd name="connsiteX2" fmla="*/ 6190284 w 6190284"/>
              <a:gd name="connsiteY2" fmla="*/ 625205 h 625205"/>
              <a:gd name="connsiteX3" fmla="*/ 0 w 6190284"/>
              <a:gd name="connsiteY3" fmla="*/ 625205 h 625205"/>
              <a:gd name="connsiteX4" fmla="*/ 0 w 6190284"/>
              <a:gd name="connsiteY4" fmla="*/ 0 h 625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90284" h="625205">
                <a:moveTo>
                  <a:pt x="0" y="0"/>
                </a:moveTo>
                <a:lnTo>
                  <a:pt x="6190284" y="0"/>
                </a:lnTo>
                <a:lnTo>
                  <a:pt x="6190284" y="625205"/>
                </a:lnTo>
                <a:lnTo>
                  <a:pt x="0" y="625205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6257" tIns="76200" rIns="76200" bIns="76200" numCol="1" spcCol="1270" anchor="ctr" anchorCtr="0">
            <a:noAutofit/>
          </a:bodyPr>
          <a:lstStyle/>
          <a:p>
            <a:pPr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000" dirty="0"/>
              <a:t>Autonomy and Heterogeneity</a:t>
            </a:r>
          </a:p>
        </p:txBody>
      </p:sp>
      <p:sp>
        <p:nvSpPr>
          <p:cNvPr id="16" name="Oval 15"/>
          <p:cNvSpPr/>
          <p:nvPr/>
        </p:nvSpPr>
        <p:spPr>
          <a:xfrm>
            <a:off x="2583976" y="5232604"/>
            <a:ext cx="781507" cy="7815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" name="TextBox 2"/>
          <p:cNvSpPr txBox="1"/>
          <p:nvPr/>
        </p:nvSpPr>
        <p:spPr>
          <a:xfrm>
            <a:off x="2788108" y="248920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36442" y="345252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55492" y="4415849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43200" y="5331618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4</a:t>
            </a: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0CC0CE03-B957-954B-8A03-3ED63B035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12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3" grpId="0" animBg="1"/>
      <p:bldP spid="15" grpId="0" animBg="1"/>
      <p:bldP spid="3" grpId="0"/>
      <p:bldP spid="9" grpId="0"/>
      <p:bldP spid="10" grpId="0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dirty="0"/>
              <a:t>Parallel vs. Distributed Systems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 eaLnBrk="1" hangingPunct="1">
              <a:buFont typeface="Arial" pitchFamily="34" charset="0"/>
              <a:buChar char="•"/>
            </a:pPr>
            <a:r>
              <a:rPr lang="en-US" dirty="0"/>
              <a:t>Distributed systems contrast with parallel systems, which entail:</a:t>
            </a:r>
          </a:p>
          <a:p>
            <a:pPr marL="457200" indent="-457200" algn="just">
              <a:buNone/>
            </a:pPr>
            <a:endParaRPr lang="en-US" sz="1800" dirty="0">
              <a:solidFill>
                <a:srgbClr val="7F7F7F"/>
              </a:solidFill>
            </a:endParaRPr>
          </a:p>
          <a:p>
            <a:pPr lvl="1" algn="just" eaLnBrk="1" hangingPunct="1">
              <a:buFontTx/>
              <a:buNone/>
            </a:pPr>
            <a:endParaRPr lang="en-US" sz="1400" dirty="0">
              <a:solidFill>
                <a:srgbClr val="7F7F7F"/>
              </a:solidFill>
            </a:endParaRPr>
          </a:p>
        </p:txBody>
      </p:sp>
      <p:sp>
        <p:nvSpPr>
          <p:cNvPr id="6148" name="AutoShape 5" descr="data:image/jpg;base64,/9j/4AAQSkZJRgABAQAAAQABAAD/2wCEAAkGBhQSERUUExQUFRUVFxQYFxgYFxceFhgbGBUXGBgbHBgcHCYeFxkkGRoWIC8gIycpLCwsGB4xNTAqNSYrLCkBCQoKDgwOGg8PGiogHyAsLS4wKSwtLywxKi0sKSwpLCwxLTIvKTYsLSwsLCwsKS82MDUpLCkpLCwsLCwsKSwsKf/AABEIAMMBAwMBIgACEQEDEQH/xAAcAAAABwEBAAAAAAAAAAAAAAABAgMEBQYHAAj/xABLEAACAQIEAwUEBwQHBQcFAAABAhEAAwQSITEFQVEGEyJhcTKBkaEHFCNCscHRUmKC8CQzcpKisuFEU5PC8RUWJUNUY3M0o9Li4//EABgBAQEBAQEAAAAAAAAAAAAAAAADAQIE/8QAMREAAgECAwcDBAIBBQAAAAAAAAECESEDEjEiQVFhocHwcZHREzKBseHxwiNCYnKS/9oADAMBAAIRAxEAPwC/5a4pQd5/Io9tGb2VY+gNaciPcxtp+Hwo1OfqD8wB/aYClF4Ux3ZfcGP5aUAyriakRwhebNsOQG/9o/jTPE8PdJMZgOYnT1HKgES1F72ks/p8BQG550AtPQR66D3Tt+HpTi1w+4wkAAdSw0qPzUrhcayGVPSdtRO3p+tASS8Ebm6iN4kke4UuvABzdj5AAT6TvTjAY/vBsQRrGsT+6SenI6U6CeXn09SNJVt9Nqw0ZW+C2uhbpL6N122NKtwy2VIChQ2zQZB85+Rpy+m/Pz0O/no3n/ID89NRv5Npoeh50BUcZYe22R58jOhFN5q3Y/AreTKd/ut95T0Ou/8APrUr2HZGKMIYfPzHlWmBS1ATQ5aAigCk1Idm8X3d8Dlc09/L5x8aji46ikrl2IKzKkEaHlQGiHY+Rn8+Z9RR41PmP18vSoW32qskA+MyviAU6HpuPOi/96U08LmBB28v0rDak2p9n0/L1ruX8X/N76r57V7Rb26n16Ui/adzsqjWetBUsty5AY9B+AJ8qpVwyzHz/DT8qctxy6xgsIY6gADQCT8hTJH8h8BWmBiwpC7jEG7qPeKVd6bsQNooBFuIIdiT6An8qSa/PI+/Sj3LlNbjzM7Df8gPM/60MFEBJEakmEABMmYmPXbz9KsrYmzwvCvevHxfej2nb7ttOp6n1J0GjbhtpMLabFYkhMqyJ+4uwAHNzsB+tUDH8QbiN361iZt4W1pZt6nc6aD2nYxtvtsKGj5vpExTlmJtjxOICbAMQBv0AoatlzsXhUJHdzz1JmTqdvM11YaOM1GQtynkdKdX+1mCwyWjfuWrbXba3FGV3LA8xlUyJmmzfSjhP/LXFXP/AI8LcHzcAVoJDC3r3+7JEnYEaHplin6qxALAqSQAG67c53HnNVu59Izt/V4DGN5ubNsf5yaRHbG5dvYS1ewvcm9fgTezwttA0nwxqSRHKKwFw+rEDcDfnHPTYiKHux+0u52g8o6afzrWb2O2uPxGIxNqz9Usrh7jJmNpmYjM4G7xMLQ38djTpc4siaTCJh0MQTuZOwJ9BQF9xHCrb6w06aqCCfWRBppxLhqWrNxxbYlEZhmboJ5Gs+u5GE3OKY26JI8F25BIUGItL0I+NK8c7HFcGzYY3GJa1cuF7zlsiq51Dtpqdv0oC/4zFYSwYuthbRHK5dQGPRtajL30i8Ot6fW8P6W1Zz/gBqpdq+H95x5ibHfAYZYWBBbWNWEAxJk9Klk4fiFUFMHZQydDdGg0IPhTrIjy86AeP9KuEPsfXLv/AMeGaPiwH40i30kM39Xw/Gt/bZLY/wAxiuXB4zMumHVfDOlxj7IzQcwHWD6aUtw/h+IRi165buLBGUW8gnTXNqdBIiedaBG321729ZsNhzZuOjOfGGylS4y+yM2inX09anV4uwEQC3UzBHTz9+1RY4JaITEFftQ95cwJ27y8IiehNHuGaGD5+LXD+yPdMjoZ3/GmONd7kZmkrsYE/Eb0ml0gxuPnSpoBstkHf4E0PcL0FKlf5/nlRSpoBPKBRGpQik2SgG1lcsjly/P8vjRy1DcT9f1+X4UGShgE0Iahj0+Ao4mhoC8/SP7xA/CaPB6H4GhC6ep/Af8A7VxSgErj01uXfI/KnNwU0umhgg7E6fz6+lSnBuGrHfXCBaQErngAnmzEnafyHqlwrhJusc2iLq5221yg8upPL3Ux7QWsRxBhasjusIgGVjoLxjwnLM5BrlHPf0GkV2q4i2MxtyzeJSxhGgWwZa650Bj7ztsF5AxzNSdiwtpRfxHhC5e7tb92YgQB7d4yRI9BpJMb3qJxXGsy537yLageIsQdB003Y6AVMuq2x9YxbDNoEQSVQx7Ntd2c66xJ8hQFuxzeM+78BXUjxBvtD7vwFDQGf9osCy4rhFtSpZcLbQEg5ZVSASBrEiYq2rwrEaZsQiwdctlddRp4yY56+dVftkVOL4dnJCfV/FEzEPMQCZidtemtSllcD4YsO/i8JNq6YMrrLe4z5eVAPXwdtVPe49xqNRcs2+unhA9fdU79SQjDuQGZL1rI5AzQVgkNuZG551X7V2yAe74fdOo07q2Ouur/AD86sFogJahcs4izIiIMHTzjaaAzvguHw31vHm+neA4glVyF4Ia/JgbbESatFvE2kP2eDuGF9pbKAaLoJJBGgyxHyqudl8ReGM4h3KI5+sGc75QBmu9AST5VaS+MP/plGX/3GM5f7Q0zfKgA/wC1L0SmCcGSAGe2ukCDInmT8KlMXeJwmIkEHuTIMQDkMgdfWBUX9TxjDXEWlMnVLM6ZRp4mPOT7/LWJ7ads/q9p8LaAuYi4iq5jw2wy+2wnV2ElUHqYG40a9t+0wwnF3aCz/VwEULJJaJJ1AA0AkkAeexrWI7c4u/Iu32tLGiWPB/euD7Q66+EqKi87941xhde45zO7EFnP7xjbyGggAUhiXLNOXKTHy/P/AEqDk5PKtONTzuTm3FWXGqDtZRmm5lfqWNxmP8TEn4mkQFtsTYNxNZlbl1T/AIWGn+tPEvuFKlCZ59Pdz+I9KbW7uRvY89Z/kVxCtW++pxh5qt+yrqSuE7UYtLeVcXdMEkLdVLimTJ8RUOJJP3udSGF+ka8P62zbcdbbFD/deV/xioM4hm1AuDnofTYxI2pHE44sdBl01jn6xvzrqEpV06qx3hyk3ddVYt6fSXZBB7nEZv2YtRt+33mX8/Km+N+kq62luylsci7Z3+Cwq/FqruFxLrJKs08/zpuLjKdQfRuYmY9K6U22131O1NttU6q5KntHeuhu9vXNhGVmQba6W4HxFRaYxg4Pe3180u3A2xOkNBOnPTel3vFzOVxtop006CNKbvjCzAxougBgljsxbSfIDTaeekouVXz56EIubbs789Ba8xvicRc711HhNyTz2EABSNPEBJ1M7U9tdo71nKLV9yOa3PtFGmwLguNf3qbXrpaCFcdQNtOYpHF3yQBkIjmdzWRcnJfJkHJyVa+68ZPW+299h4jZXT/dOdf+NSFnt1iFIzC0/UZSoPvDEj119DUVg7zpurEH4UgSQ05duR+MVWMpZn8otGTc30ujT+FdueG3Em4z2nEB0dbhgzrDIpVgRqD05Dan9zthw1fvOd9RYxTc9NrfSsrZC7Z1DSQoIXyJgRA1GvUa0hicTmgBYI58z61qxJN6ddBHEk2tn1urGl4ntzgDchby2xyD27lsf/cQRsN6kkvKyhlYMpEgqQQR5EaGsnwt51BBVjI0o3B+KXcJcm2DkJ8ds6K3mOS3Ojc9jpqNjOra7nUZ5pNd9TT7rUng8C164FXnrP7I5sfwA60ThoGJyG34lcAgjSZ5eR3npB6UTtPxPubN7DYfMzgL395NArF7a90p5eBmG/hHnMVKCfHO0lopcw9lSbNnuw9zXLcY3VVl09tZIJ/aIj2d5LC4od9bDe0ZKoNci5TLsdp5T5wuk1BcXwgt8OuoIBV8OMi+ygziFmNTzJOpkbCKlOBN4wLQzCSbt5vvnKdF/a5a7CNJ5AQSYgpxPGFULu1yEHIGN2P3Rt1PSpVsOlkd/inzXDAAgkAx7NtBJnfaSdZPSOstcHEsZ3armZ4zMdFHMxu3LQR5kVKutjDfa37me6QBmbVyY2RBsN9FH60BZcePtD7vwFdXY4eM+78BXVgKR2lDfXOHFQCRYEAmATDxJjarNnxWkthV111uNpptqNYn5VRe2hBx3DczFV+rNmYGCoyXJIPIxzorX8Hm1xF1vtHy/wBIuGTmHTfWK0F4yYpgf6RhwdPZtMYEwd7nUj4edSiXgUtQwYjEWQSOZgzpy9KzjANgDmB7x1MSC2Jb7w9eU1b+BXPsLMbfWLOXfQZdBrqNORoCp9n7qHF8QBxDWYvkkqQs+O7pmYcvKpy5jsID4sddJynT6zGyEE6EcpaffVM4C1r/ALQx/eWTem+8KEzkfaPrl2HrUjf4jatgscI6gA+I2LYGugWS25JCR1IFAOOO8ZwndFMMz37xzQTfuMqaKGd/HqIiF5nyzGqbhrzKdDJ3kmSxO5J+8Sef4QAF8PcdndgUD3DJAHhHRRpAVRoPjzNNnDK2+oJ+WtQcszcHQi5ZpSg6aeVHLg5pKKCdfa/KjYnFXSVYjbbYj40F5X0LlZPUSdPSgbOUkFSq8hpEV57WrThv6HltRVy8N9PwDfLEy6qCerRPuouIZ4UkaDYgkxy6xRVuM5AJUnlI6+celdinceAkctANNf8ApXcU1JK1fz0O4xako7NV66cjsHnB8O+vPz85pK5IbkD+YOalbdhkAeQJ23PKuewzgvIMb8vy6V1mjmbtTSp3njncrUdq9uApfdmguqzyJMH4UF93yeyMo6EH5zREus0AsD6if55UfEq6jKWG+wGm3P3kb1wovMo269DhQako7NVel+gTA5gwyxO0E03w4JyyYmTJ1AnxR7jTi3h2UB8wE7aE/wDSkLeE1uMpG4duninUDYSQ0jqKopRzN2oVU45nK1B3iCxguF8tYmgvXLmQaAKDy1olp2aFLA8hKz867FMwOQsNOQGnX386mo3UXT0uRUNpQeW26/QMXa4R4VJHnB/GksRcJhYAy6CN/STuPL89aVTDtbAbNE7QJoLuEYjPIOvSDPod6JwT1VN2uv6NUsNSrVU3a6/oLh3a2xkKGjYnkToR1FAyOpDQIOxmR13pa9ZYZc7TzECekiTpqP15CiYi02VSW0OwiI91FJNp2vrrcRmnJPZ2rPW4rZ+0JLBT4W57mCF0nrTe7ea4QIHkBR8IN4uBREknQRPX1pG0hJEGJ2O3P5da7SSb0tprY7iopulNnTW3nIuHYXj12yWwqwHvH7N/aNox9rC8ywAI8w5NP2sf0DEHxH7T2uQ/pYMKOZ0kn0HKBT7GJaxeS6Sx7p0uGBEhT4xmGuqZ1/iq6tcBwF5gWI7z2j7P/wBVMKOfUn+RbDlmjUthzzxqxfj+HIwDjJkU3LOUEy58YlmP7RP+p6SeAwz5rbXGFtRoltTucpjM33jv4Rppz3qK7QlDgbhHeEG5Zl2mX8Y1HOPcBroKd8IGH7xSme9dgg3NWCeHXxewg/dX4VQoRGHwjtxHGd2wWX8TESQP3RtPmZqWbCYXCHNcbNdYAFmJe80DSAJbrsIqLwlrPxHGKHdPtJbJALeWbce7WpJsXg8LOq59J3e6dNJAlj76AsuO9s+78BXUTHN4z7vwFdQGY9sLpGO4YQMxGHMDqcrwJOgo93iOIzGLAHjeftk08X9n1qrYrtI2Kv4O40W+7W7aUjkFTQ66T4vSpG665tcU58Tf7rXxbaL/ADNYCxcM4lipP2dufO/p7Q6JVg7NXibKSdfrVqdZ1y6welUbht20CZxdwefeWhzGk5Pf7qVxnbP6nhFFtWa413OjGCv2YWSx5k5uQrQNuBXbo4jju6ySbzznLRHePtl1mkeN4m6WCO1uBDeANuS4Ez5hj8KjOC4tWxmIa5dNrO5aVYJJJJiT6nSkkvi494qzMFfICzSSFURrz1zH31lQSFvCEKGDH+ESR+lccIWBbMdNfEI+dEw9tCDLa8hMA++j27SE+IwOueflXjbabv08qeKUpJu7t/x8qJ2rh2zNy21Hz8qUxqMsDOSD8P52pneZV1mQDrrAg6T5a5TPSadYq0gURObmCdqo1SafHl5QrJUnF7ny8odYwvhzZjPQRmo4wueSWYR+1EUlhltkHMdeXT30e2ts+1AHUMSfhrXEnJN3fsTm5Ju7/wDK6cRK08GMze6lsbbKwM5YHz0pq2UExqNYmfdPvpfEC3lXLv8AeEnp+tdv7k7+3lCkltxd78v3wBw+GGXNOoPs6Tv57/Ol71kHQsQILAt6iBO5MEj402wwtwc2/LePfFLTbIXM2ykQC37UiAdNpPqT5Vy81Xr7HEnJN6+36G9p+Ut7jQcTtFdUbMYG50InaeR5j1PImiFgDoJ33+VLYo24GTeNd99P9a7a207+xR1+pF3vy/fAPhUUpm1JJ1WQCCJ3Pz0Ouh2o/wBSUoWLQRsCQZ08v591M+4t+0BFwczOVhEQ0eUa8oHoVsPjLZGW4IfWEnUenJgTzXf8OXmrW+vDyxw81a314eWOwwkiSwBMSDpQYpQGgMSOs+VKYRO8fZY3JOigDU+mgJ91JYoqWlRA05fH8q7o/qb9ClH9Tfp+BY21AGVy3XxRHuNExFtcoObxcwTPzFFxF9FtkgQQrHVZkgGPdNGuumUDL4usR8utTjmqtSUc1Vrr5yoBhbaNIbQR1032iKa2eHjvp7wwSTrAmREFtJAgQDty31d4NxPiWRH7M60nIDaqY+HOu1XM9Sqrmlr5wHDWlG2q9S8A9RVy4HZB4Rz0KoWLDL4MRGgnQaSTzqoXcQDEAhRt4J+fPlR7XGUXD4q0VaXCFNfDGZGIgnTxhzPnW4Va7zMKtd5fu1F9fqTxdF6LlnNlK5R4xoMu3xJoeznFb91UPdW7SDMCJloCnZRop95ql8S46y2HsMqeLu3GWYULcRY13Mt0G1K4TjBsYR7oxBe6mbKpZcpJIX2BBaASauXF8RxL/wASxiPcCotzbwCZ6knUetTeE7QYRLQIa2eUW0zH2njRARsKz67i7Zxd57+ViwtGXBMsbaljHWrhwjtNh1sKBO50S03N3jZaAt/GO0Fm3eZXuKrDLIM6SoP4V1YNjb5a7cYmSzuSepLEmurKgdY7ghsvhrbeLOLjgAakEDSOvhqRDAGBhj7Rjw2tNfWl+1TE4jAwYPcaHpo3LnTK5auZv6we0Z+zHX1oB5h1zf7K2hmAlr9ae4rgH1rBjQLcF4KhgCAygkQNOQFR2BtXZ0urPna8x+96VZuyzAWRrP8ASLc6Rrl6VoM9uN3d3ESuZlfKugPillXfzqQ4dh1tXchyle6tsfDqSGdG6GS2s+lNb1ktjb/Rb1xveGYJ8yx91OMGzG8LvtC4rWlGswAWU69SrH+IVKarFnGIqxfzQd3nWfCNPOl2dCkZfFyOXSkbVwq20+vw/GnN12mSCs8s8fAHapT3LrUhiblw31G1lk1DrmBBHx0/Ci8PYIMja93A9kSVM5DPmNPIqacYtmbUqF0iRz9/OklR/aUSVDSJklSPEI58iPMDqaPajme/mJPNHM9/MC9cBbwrA00pcsCkZDm6hfOkMNdIYFYOxHMHkKcXs2aWCg7+0f5G1ZOzUe9xiKjUeHO4lhroU+JJ3pVbkalWI6ZRFExmckFgBI0IOnx50fDZ8jBcpG511rmVHHPa/M4nRxz2vrfuINclpVY12pxcYlAuRpHOBrSOEZw3giaVmG+4GB/e33rqdE6cNDrEopJWtdXv+fGJ4a9lkZPLzHpPOlRcK6lWI/eiKI+HuPcIMSI8tgD7xrQqrEC2Cumwg+nSuZZXw56nEsknW19bsRthiZUEb7cqPjbfegA2wYB6Hfn5HzFAGa2SkjkDzGu1PbSBVBJC5tAwB005j9K6k7pqnLU7m9pNU5akTYvvZBBLOm2w7xfPMNXWd5EjTeDTm3jwU8PiVhoSZ8pHTX50p9QaSSw05jWfSN6fdhuxQxmOZC95LKW+9uC34TmZ4QKdcmaCTH7Hw6ywlKm/8neTDnKm/fqQ+OxBW2Wc5AVKr/diAv3tP1NLXgzeMCVOxBkbRuN63Ds12Ew2CJa0LjuRl7y6c7hZnIp0Cr5Aa85qP459F2DxBZkD4e42paxKAnq1v2G+AJ6124PW1Sjg9bVMlvXmOUMADEgZoMTvl5CYEmOlFxTOVWQABsZnl19JpftRwTEYK6LV5xcE/YXQuVH01RgZyOROgkbETlo/ZywmJxluzczsigtdtsMpEEKqxBkZjJyyCFjZqmsOjVl1IxwqSjZW9eg1w+cK0QRGsnbSo7FJ7RJjwOAOpzK0fDOfdV37cdjfqN3NZzDC3v6sCItmCTaJPLdlnlmH3ZNK4vh4AAOaCvIAjMQpjzMxp8dBXcdmbXEpFZZtceT6khf4PNi7eC92E7tCsLrmuIwMqeWWNakOEcN7/CtZFlrWfN48iQIhtfFOsRRntFeHYme8/rMPpczSPF5/61Jdi7d0BPtEZJefAQ3snYgx8quVKhinFjG30cFivdp4ROqooPu0qx8F4+iWySL0Hl3TwNW2gVC8WuuvFMZkQv8AaawYjTz3qb4bxrJa+0s31/gzDVnP3Saw0Zcb+j64MRdyupBdmHhjRzmiJ5THurq0Tii/at/D/lFBWgyntVHf4ORI7jUddG086Zmzan+qPtGPs36+VSHaNG7/AAeX2u5EaGJIaNqf/U7+k9zuZ1uDf3HzrAQuFSxJlSB/ZvDWf0mrJwfFLaw2d/Ci3kYnXYJPPWYpqqXxJyWifK8evmtJY699n3XRlYqupZzAt2101MkH1yedY3RVOW6XIi641DMqG+73LmsFQTqJ6wcg88x5UhirlpBnR/Fbysq97I8JBEKd9Pxpzwl7gvXs1trjKQpAKnLBYQCx1AIj586c8YQlAtyzcUMyAsQgB1zZcwJjQEViVrhKiuEeZkEHNDAjmGAYEfKnTo2UMzAz+7J99RthAoKAkhGgSfumGT10JH8NPLITLqxzdJIHxqElZPt5Q881sxfDl5QUu22KTm8I2ER8BsaTwYOYANlO0x/PSjKEg5jHSCTNBZuDKYtqRIlipMa7TMc+f/VGNYuPbypsItxlHsv6Y3ayUcrOx0PKDrHuafcV6U8u2zpL5p6AGPjrTHGXALyic2ZW1C5YClSBGvI9Y0ERJl0pt5RGjcycxHujatkm0n28oJptRf8Aj5QHE2jlBLk+R3HumgwSAmM5XTfSPSgc28u3i5Rmj50XDss6rI9DNZR5Gr+yMo/ptXtyX6CBPF7Uf9aei1rozEAe0COhPu2501uBcx0YDWBHpvPv60s90H2VKruRlkUnV0Zs6vK/gJetqLo+0OVo13KkDafNQPep6gUYxMZjHXOKbcSuoLZ0y5QSTtqNiOhzREcwKHheLz2QxXNmUagD2ho3+Ka5aeWrr0OWpZczr09wcQqg6EsKcYiygtoQTLTpPLOyz8qSs+Ayyz5GRy36Usrn2spI9Fj411JtU/dVc6m2qa231V+Q3tOgUlifCCRvyEnbWth+jTs4uGwgd2+2xOW7chtBK/Z2/MImnrmrGsWS6vkWPC+2v3SK3zs9w8dxZIOndWo/uLJ/np51aO9+ItBXb6cCbFoftH40mUE7nbr/AD5UX6r50lcsEMNf2h+B/I12UI3j3BLeIQpcAcHkwkfCsq4x2cuYC8MThbjLcsBmVXYtbdACXtw05SVgCNGOwBGmv37B61EcZ4H3yxoTtB2YT7J8vPkda0Dvs/xLC8YwBgHI4Ae2SM9ltGEHcQYdW9COgxvtT2avYK/3JAL57Zs3PZRgbiBX5gQdGH3TO4Kkm7M8XxGEuC7aIFy0vd3FJOVxaJQo46SpgjVTqJ1B1i1jcHx7ClQSl22Q2VgO9sXBqrRMMhI5HKw032mpKVuBxGSlbein8dR72BdLznOHtK6MsXLbAhirQYbkQy6MCCJBruBdnbNp0Nt2tkZibZzLm8J5Tlf3TtU1xziOHvuMJxD+g4wAC1e17i8qnwlXMBknXu3IKkkAzrSdm5fs3BYxNsZoYpcU+BwFPiWdxG8aidVAIJodUKbc7PXbnEcW9ruzNwyHYiRqNIUwZHnUg1+5hVi9ZuKpjVCLizqTsA3PpQYW1fbH4rubmQi4TqAVOp0P+lS+Ixt5VjFWHIEeO1LDUanL7Q900MH/ABa59s38P+UV1E4x/XN/D/lFdQ0z/ieX6xg8xIXuVkiZAhpiNfhVjtph/Dlxdwa6TdbUyNIb3fGqpxTGZbuFdRmiypGhIJho0GpGx05VTuO8QvO5DO7CTB8YVvIAsZA2oKGi8b4ullT3eJuXNRLSrIo6SZzt+6OcSRzNwrgJVreIugq73UyITqitMl+txufQGNyarvYvs/clL2KtX3sprat5ZDFhIaCR4Rv5kjlNaJxJh9jG2e1Ak+HeB5R0rKXqZS5VuB8Pd7+I7vuwc0kusz47tL9osK9oWjcFoqXjwKwYsLF3qxET5dKS4Ktk3r/fXGtjP4SGZdc93mB0o3aq3ai13d5rmsx3hcKBaIUkT4ZzDXcz50aqqBqqoQZ8FxbmUlW8DSoAMmUPT2pX+OuLS3hXc7UtZsm4jW5BDAyI1+PWm3D77EwGAYHK3SevoRB99eZWrxR542zaVXrpzQ7uksoXJ4hvtJouHvlJBXfSdiKO6FW5T1CadaRxlsg+JgT1G9cQyvZtR+pPDyy2LUd94F+9F9WKzmt3AgYyD47W2pO08+VERyD035x/MUF7gv1u5YtZmIJu7AZhCK0jcEQsxTzh/wBGF0sVN6/h1g+IpmXcaeBwdfSNKvCKaPRCKcf74ieOZjBYAaaQdDr/AD86MjMbeoGUHeY1929P37A3VQMcfdYBnUQkeyzLOrnePnRV7IJrnv4h53BuQp9QB+dc/ReVK1jj6Owo2t6/JH38VlQgsijnmbXyjN+VRf8A2+EMp426mQvxOp9w99TnFeAWbeHud1aUMQIbUt7Q+8ZI91V7CdmLr+zbJ/ij8UNdrDSTXEpHDik1xJ3B8JtELexLd6zeJbcRbBPRPvHzJp3xnBqvcXVVVXEoxAGoD22KkeEgCbfdn+FqluA9kWbK2IAAAAFsNMxp4mgafuj3ztU12n4D9YwxtpCukPaPIOnsj0IlfRq7cVSh1lVKFCxWeASwgiNBBA9OVdZDZGhgBEkc/jTKzeVwDBHUayCDDAzzBkfCnbhfujw+YaZ9xjrtXncaRUex55RaiofnRUAwgMkZo8uvl6mt57GX8/D8I3XDYf490k/OsEusoaUB0g++tj+jPG5uG2F52u8tHy7u66j/AAhatC9+JeF9riXKaRvn2T+8Pn4fzoO9pDG3Ps2I5DN/d8X5V2UFLtN2FHuXKQZ60GJdoMMtvHY1CcsXmYRGouqt2CI6uf5FRdi69txcsXGt3kK5HU6iXUEHkVIOoMg9KsPbnDleJ3yJ8drD3NCBoFa0Tr5oKr2KuFtcsAFCY6B1nTrUK0myCqpv5Vv7NJx/aNbtr6vxmzlAPgxlhSUUkEBmWC1okaHRkaSCIkU0ucG7m2B3w+qvqly2wfBP+yyg5hg70x7JUT7LzoGfHMU6gWcwe1Ae3c+9HeBcp5SKkbPCbAkMhs3GBOay72kvafeFtlDNvKnX1FXL1GXBMFmxl9e9cOrGHkBmIJliAArTuREa7VaPr12yPt07xNPtLYk+ea3+nwqncCwFhcVdsnwKrlbXiOZSGMZWJmffVt+vXsMPtQb1rQd4om4umudB7Q8xrrsaGCHGh9u/8P8AlFdQcZb7d/d/lFdQGdYTDWri2GXFKj2raqIKtsN/aBB1p/Z4bfD94t+zcaZzOhLemYhyo30G0mK0nFdmcLc9vD2G9bSH8qjbv0dYA6jDqp6oXT/IwoCrJjuIKP8AZ395H4hfLnSHFuIXnv4UlGtgOA4zIVJiQfCTpMxOtWp/o5w49i7irf8AZvufk+ammI+jt9MmMviCCM6Wn1G2yqfnQFV4RjGw12+1zDXXDt4SLZIjM5kHKRzFN+N8Ut4l86qLYRSkHR2YlS0gaAKyheshuUVYONcBxmFs3L5xNl1tKWIayysY2AyuRJMAetVbCoVXJlzkCDJGp3J6yTJ99SxJZUSxJZVbsv2I4dlnWY6zTLH3Vt3UYHwM3dsfLdG9R4/dTwFgekflqaS47hjdgZDydsisxCqGE+EHKCxCyfyrn/f68+xlf9Rc1x7Dy8EBhTMaGc3XlHKiXe78Oh/e6e6aJh8UWUKfuErMMrGDAJWJ1WG1HOl8Q7qMhA5Hrv51Kkk0r+5GklJRvX/sKYO/3d+w9sZYuoNQYi5Noz/xPKtG4Y2JDHv+6ZIP9WIadI0Z4iJ+VZlj7bvaJMSVOUiZkartoPEBVq4BexuRLy3rV9LiBglxrgjMAdwpOYajeN6tgusfGWwXWP8ANepMcRvDuxyJu3tDE/1lzoagsZilQSxj86ZcYwt9cQLzKoJkkKxKhj3nMgEwG3MUhw/hl3FPKnw/eunVR5Wxsx/e9kedWKhsLiTeuhNgROWJMdW/ZHSd/OrXhcFlEAU54ZwG3YQhBvqWOrMepJ1Jp3bw/lQDnDWtBQtb1p3YsaUf6tQ0w3jLmxxHFWfu3LmddNAzKtyB6ho9y06wBaTlI2OhmP0qZ+kDh6fWrgckFltMoHI5AobqDKHXyqu8NYZV7zWQCWXTcTyMc/lUMRJxduhDESlGVunlRTD5g4ywDP8AO9aR9FpcDFIwgC6jD+09vxwJ28KH1Zqzi06h9dR5idJ3rUvotwv9GvXNYuX3y6RoiIn+YPWxW1XlwOorary4eexchRXWRHXT40qEoGWrFiPwzzbQ88qz6wJ+dCxrsMvhI/Ze4P8AGSPkRQstAZn9JKEYy00+1h2B1A9i957/ANZVPxYAnK2bn85q9fShaPe4VhPs4ldI5dy3PyDH3VR8VcLBjlAhSTHQA6/n7qi7TIO2JXd+Pwafx/hYRi+XPZYt3iDdZI8a85kax6jUQ0K3FThUK3fHYIJtXBqRpoPcP1Gm18dZmdjNVDtLwgW7dxWn6vcBn/2m3BHRZ36STsTFixEYC/bGMxK3RKM5BJHhHiMSfu+tWX61cww1zXrEDUa3bYjWf94u3nrVcP8ARcU7XlBtXyfENVgySCPKdR01E1NI7YdcyTdw5A8I1a2I3X9tNtNxQwV4y32z/wAP+UV1E4yftn93+UV1AW9vIUUp50swopFDoTAowWhy0eIFAU76S3IwcD716yD5hSbn/IKzu2dC2aGHKFk+ka1fPpRvjubKETmulh/BbYGB/GPjVDBzEZFjygfGd6hjeaHnxvHbuJm0uaHeIBzE8jzHuGh8wa03sHwPusMLjj7S/lfXdUj7JfKFOY/vO1Z7g+HLiMTYsMoQPcQP+8o8brpsSqkct625EruF9rodwvtdLGXfSZwzu8Ul4DS9bg6/ftab+aMn/DNVnEqpQFSSfvSZ32/A/KtR+kXAFsGbgEmwy3f4RKXPd3buf4azK3m1YQQNwWOnu51xivK0+5xitxafegjZKR97NPnHyq19g+x6YnDMRdxNtrd64n2d4hY8NxIQggeFwNuVVO1ZZySIG/l6xV9+ijiM3cVYc+I91eUbZlyC02h10KrPXMKQe1Sv8GwdJtV66Ekn0aByBdxV+7aBnI+SG9WUAsPLY+dWXD9nUQAA6DQCIHyqWAoYq5cYHhSgcqTXhwqRcUkBQBUwtG+rUslExd7KukZjooO0nr5AAk+QNAY19KmINrG3DClThrceEe0puCCTuwJGwIggGDVfw9lkCtpAgCJjQR8NOdSv0i8Wt4y9bFgt3NpCjXSNbx7zvCyfulp8R0MyARrUWpWDvmnzjfyqGIrW362IYqtbfrapzWm0bTVvPeRyOsVtXYHDxw7DE7vb7w6c7rNd/wCesRxTqqEwcwBPONATz56V6F4Fgu6w1i0d7dmyh9Vtqp+YrcLQ3B0v+tw6yUVkpeKIwqpYi7SRcujzRh/EgX8UNHZKO6xf/tW/8j//ANKOy1oM6+le1CYVpiLt1fc1hyR/hrOsblAfKSRkf/Kfj61pX0vA91hANJxM/Cxd/Ws2xzM6vEA5SNOciAPXWKlL7yUvvqbuRRbtkOpVhINOXSKIVqpQp2J4aLE2LwzYZ4CE/wDlmfCs8hJ8J+6fCdCKibeIucOuC3cl7DnwMBsOcDkw0lee489CxOEW6hRwCCCNfMR7xVZfChZwmJBa2+lpzvOsLm/bGuVvvCQdQQQIniXG7L3WZbikGOY5AA/MV1VDEcCvW3dSuod9jpBYkH4EV1YDdClFIjn+FHknb5/pXC37z/PwrTRPXlHvkfKjKnUSfd/IpQCobtQmPyL9QOGza5++zTyjJHh6zmoClfSJju8xQtBgos24M82uZXYb/si186pdtoI1M+Uacvw+VTuL7LcYuYhr2Iw1u7nyhu7uWBOVcoIGccgOmw96VnsziFukX8Di8jgKgtLmKs0hnLW7kAqNVDGJ3qOVuTT3+hLK3Jp6P0I+5iGtXFuJcGZWR1flmG0ifENII5gmtv7P8VTFWEvJHiAzD9hoGZT6TvzBBGhFZ3wvgeORbWTh2V1UpdLvh4cPlJMPcYtBDAz7SvBOgq69iOz9/DW279kzFbSBUOaBaVlUs5Vcz5Sq6ADLbQa1SEcqodwjlikTmIwiurKwDKwKsDsQRBB8iCRWG8R4WMNfvYdixFpsqtrLKVV0Jjc5GUHzB61utxzyiObHYe/mfKsO4vjmfG32zam9dXUyIS41tfdlVa4xftOMb7H58kXbdcwzAwOQn8zUp2f4qMJjLN/UIrFLmh/qrkKxM/snI/8AAajL5KPqVBk9I5dfWlbmGe6gbI7W7rd2LvdnuySNSCd4WTt4ssCa4q200cVbkpLevNx6IUUJFU7sHjnFy9h2MoEs38PIYHu7hdHGViTbC3EjJJALNl8OULcquegTYUSKVaiRWgOlU76RcaRgbrgwHa3YU8sty4q3mnoyhkHl/aq0YtyYtqYZ51G6qIzt6wQB5sKg/pHw3/hd7KBFoWnAjQLbu22OnQID8Kxgx5WYLnBG8Rrz8p2pG3bzeLMBGsc950FL2sGxstc7pigcJ3gHhDGfDPM6EaaDQaEgUjhE3GSdPh8a8tMqb+NDx5csZP409w6Y5VxWHN0Zk72092QAO6turOTrt5c9a9HCvMmDdWe40IZPdpJA0USSo5yzH5VrXYDtbeX6thMVbhbtmcLfBkXFtiCj/s3FEDz0kSdbYdlTgejCssvA0KgNDXGqFRhjNLlo9S6f3rZb8UFKMtJ8V0RW/ZuWj7u8VW/ws1QXb/jz4TCMyW87XCbQJYqqFkaGYgE7iABuSBIoYU/6WuJ23vYXDqysyG7duAEEqMndpMHQlmbTyqqcMwQu4vD2ghGe9akHori45/uI368qY28OttFnJAVZaFUGBrqep69a0T6MOzTAvjboYG4oSwGkEWzDM5Uk5CxAAGnhEx4qlFuUq/JGLcpV3fkvjUUilSKIRViwlTfinDVv2yrCdP8AXfcawZGoIB5U5IrlNAZjxDB40XGGS1cgwHa4UdgBpmXbNGhI0MSNDXVpzWgdYrqGUFstDlo8UYLQ0IFo4WhC0fLQBMtCFo8UV7gHqdgNzQHGBqdBRRLdQvwJ/wDxHz9OfLbJMt7hyH6nzpagMZ7TfQvjsRdZ/ryXgSSBd7xYE6AKoZVAEaCB5VE4T6HuKWPZ+q3Fn2TcMe6VWPjW9mgNYDJOz/ZbiNi5dBwNgrdUo2fEobJBXLDKoLMo1MRMs0b1M8P7BY1rX1fEYjDLh2trbdbVu4zsFywwLwttxlWGgx0rQYoRRKgViO4H2asYRCtpWljLuzM11z1ZyZbc6bCTAEmpPJ5n5fnQijUAkQeo+H+tJtcgEkAASSZ0AG51ilzTHFfaOLX3RDXPSfCv8RBn91W6itAzv8YtYe0+KxLG2kDVgfCk/ZrABOYzMby0cqonFPp7wLK9sYbEXUZWRs2RAysCpHtEwQelafjMDbvIbd1EuI3tK6hlOs6g6b1E/wDcHh3/AKHC/wDBT9KwGDYH6Qg2GGBuoUw5uWvtFP2i2rbSqkKBJkCWH7xykmrEp4ffdUw4RgmExM21D95evOzrYXIAC7qYYT7OcTtpq5+j/hx/2HC/8JP0p/wrs5h8NP1e1bs5va7tEE+piSKAyTgXZnigv3HvcOVkvBkuob9lbbKxWRuxEBUgiSCoIq29juwGJsiyMVctFLFxbyJbzswdbfdr4zlCpEFlAOZhMir9kbqD6j9D+VDLfsg+h/UChoaKA0He9Qw90/hNF79eo9+n40A24razWboG5R49cpj5xQsFuJqAyuskEAghhMEHQjWnUT6VH8H/AKi2Duq5D62yUPzWhgzw3ZbCWmDW8Lh0YbFbSAj0Mae6pEilCKKRWgRIohFLEUQigEWFFilSKCKAKBQUeK6gHAoRQ11ACKNQV1ADSGE1XMdyTJ9GIA8hQV1AOBQ11dWAA0Brq6tB1CKCuoBQUNdXVgCmmPCdVdju129J65bjIvwVVHurq6gH4oRQ11ACKMK6uoaGFDXV1AdRWrq6gEThlPID00/CoTDXSgcKTAvYgdf/ADWPPzJrq6hhJ2HJUE9KOa6urQENFNdXUAQ0FdXUB1dXV1Af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Block Arc 4"/>
          <p:cNvSpPr/>
          <p:nvPr/>
        </p:nvSpPr>
        <p:spPr>
          <a:xfrm>
            <a:off x="-2079735" y="1860993"/>
            <a:ext cx="5472816" cy="5472816"/>
          </a:xfrm>
          <a:prstGeom prst="blockArc">
            <a:avLst>
              <a:gd name="adj1" fmla="val 18900000"/>
              <a:gd name="adj2" fmla="val 2700000"/>
              <a:gd name="adj3" fmla="val 395"/>
            </a:avLst>
          </a:prstGeom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Freeform 5"/>
          <p:cNvSpPr/>
          <p:nvPr/>
        </p:nvSpPr>
        <p:spPr>
          <a:xfrm>
            <a:off x="2974728" y="2877841"/>
            <a:ext cx="6190284" cy="625205"/>
          </a:xfrm>
          <a:custGeom>
            <a:avLst/>
            <a:gdLst>
              <a:gd name="connsiteX0" fmla="*/ 0 w 6190284"/>
              <a:gd name="connsiteY0" fmla="*/ 0 h 625205"/>
              <a:gd name="connsiteX1" fmla="*/ 6190284 w 6190284"/>
              <a:gd name="connsiteY1" fmla="*/ 0 h 625205"/>
              <a:gd name="connsiteX2" fmla="*/ 6190284 w 6190284"/>
              <a:gd name="connsiteY2" fmla="*/ 625205 h 625205"/>
              <a:gd name="connsiteX3" fmla="*/ 0 w 6190284"/>
              <a:gd name="connsiteY3" fmla="*/ 625205 h 625205"/>
              <a:gd name="connsiteX4" fmla="*/ 0 w 6190284"/>
              <a:gd name="connsiteY4" fmla="*/ 0 h 625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90284" h="625205">
                <a:moveTo>
                  <a:pt x="0" y="0"/>
                </a:moveTo>
                <a:lnTo>
                  <a:pt x="6190284" y="0"/>
                </a:lnTo>
                <a:lnTo>
                  <a:pt x="6190284" y="625205"/>
                </a:lnTo>
                <a:lnTo>
                  <a:pt x="0" y="625205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6257" tIns="86360" rIns="86360" bIns="86360" numCol="1" spcCol="1270" anchor="ctr" anchorCtr="0">
            <a:noAutofit/>
          </a:bodyPr>
          <a:lstStyle/>
          <a:p>
            <a:pPr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400" dirty="0">
                <a:solidFill>
                  <a:schemeClr val="tx1"/>
                </a:solidFill>
              </a:rPr>
              <a:t>Strong Coupling</a:t>
            </a:r>
          </a:p>
        </p:txBody>
      </p:sp>
      <p:sp>
        <p:nvSpPr>
          <p:cNvPr id="7" name="Oval 6"/>
          <p:cNvSpPr/>
          <p:nvPr/>
        </p:nvSpPr>
        <p:spPr>
          <a:xfrm>
            <a:off x="2583976" y="2799690"/>
            <a:ext cx="781507" cy="7815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Freeform 7"/>
          <p:cNvSpPr/>
          <p:nvPr/>
        </p:nvSpPr>
        <p:spPr>
          <a:xfrm>
            <a:off x="3333173" y="3815812"/>
            <a:ext cx="5831840" cy="625205"/>
          </a:xfrm>
          <a:custGeom>
            <a:avLst/>
            <a:gdLst>
              <a:gd name="connsiteX0" fmla="*/ 0 w 5831840"/>
              <a:gd name="connsiteY0" fmla="*/ 0 h 625205"/>
              <a:gd name="connsiteX1" fmla="*/ 5831840 w 5831840"/>
              <a:gd name="connsiteY1" fmla="*/ 0 h 625205"/>
              <a:gd name="connsiteX2" fmla="*/ 5831840 w 5831840"/>
              <a:gd name="connsiteY2" fmla="*/ 625205 h 625205"/>
              <a:gd name="connsiteX3" fmla="*/ 0 w 5831840"/>
              <a:gd name="connsiteY3" fmla="*/ 625205 h 625205"/>
              <a:gd name="connsiteX4" fmla="*/ 0 w 5831840"/>
              <a:gd name="connsiteY4" fmla="*/ 0 h 625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1840" h="625205">
                <a:moveTo>
                  <a:pt x="0" y="0"/>
                </a:moveTo>
                <a:lnTo>
                  <a:pt x="5831840" y="0"/>
                </a:lnTo>
                <a:lnTo>
                  <a:pt x="5831840" y="625205"/>
                </a:lnTo>
                <a:lnTo>
                  <a:pt x="0" y="625205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6257" tIns="86360" rIns="86360" bIns="86360" numCol="1" spcCol="1270" anchor="ctr" anchorCtr="0">
            <a:noAutofit/>
          </a:bodyPr>
          <a:lstStyle/>
          <a:p>
            <a:pPr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400" dirty="0">
                <a:solidFill>
                  <a:schemeClr val="tx1"/>
                </a:solidFill>
              </a:rPr>
              <a:t>A Common Physical Clock</a:t>
            </a:r>
          </a:p>
        </p:txBody>
      </p:sp>
      <p:sp>
        <p:nvSpPr>
          <p:cNvPr id="12" name="Oval 11"/>
          <p:cNvSpPr/>
          <p:nvPr/>
        </p:nvSpPr>
        <p:spPr>
          <a:xfrm>
            <a:off x="2942420" y="3737661"/>
            <a:ext cx="781507" cy="7815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Freeform 12"/>
          <p:cNvSpPr/>
          <p:nvPr/>
        </p:nvSpPr>
        <p:spPr>
          <a:xfrm>
            <a:off x="3333173" y="4753783"/>
            <a:ext cx="5831840" cy="625205"/>
          </a:xfrm>
          <a:custGeom>
            <a:avLst/>
            <a:gdLst>
              <a:gd name="connsiteX0" fmla="*/ 0 w 5831840"/>
              <a:gd name="connsiteY0" fmla="*/ 0 h 625205"/>
              <a:gd name="connsiteX1" fmla="*/ 5831840 w 5831840"/>
              <a:gd name="connsiteY1" fmla="*/ 0 h 625205"/>
              <a:gd name="connsiteX2" fmla="*/ 5831840 w 5831840"/>
              <a:gd name="connsiteY2" fmla="*/ 625205 h 625205"/>
              <a:gd name="connsiteX3" fmla="*/ 0 w 5831840"/>
              <a:gd name="connsiteY3" fmla="*/ 625205 h 625205"/>
              <a:gd name="connsiteX4" fmla="*/ 0 w 5831840"/>
              <a:gd name="connsiteY4" fmla="*/ 0 h 625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1840" h="625205">
                <a:moveTo>
                  <a:pt x="0" y="0"/>
                </a:moveTo>
                <a:lnTo>
                  <a:pt x="5831840" y="0"/>
                </a:lnTo>
                <a:lnTo>
                  <a:pt x="5831840" y="625205"/>
                </a:lnTo>
                <a:lnTo>
                  <a:pt x="0" y="625205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6257" tIns="86360" rIns="86360" bIns="86360" numCol="1" spcCol="1270" anchor="ctr" anchorCtr="0">
            <a:noAutofit/>
          </a:bodyPr>
          <a:lstStyle/>
          <a:p>
            <a:pPr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400" dirty="0">
                <a:solidFill>
                  <a:schemeClr val="tx1"/>
                </a:solidFill>
              </a:rPr>
              <a:t>A Shared Physical Memory</a:t>
            </a:r>
          </a:p>
        </p:txBody>
      </p:sp>
      <p:sp>
        <p:nvSpPr>
          <p:cNvPr id="14" name="Oval 13"/>
          <p:cNvSpPr/>
          <p:nvPr/>
        </p:nvSpPr>
        <p:spPr>
          <a:xfrm>
            <a:off x="2942420" y="4675633"/>
            <a:ext cx="781507" cy="7815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Freeform 14"/>
          <p:cNvSpPr/>
          <p:nvPr/>
        </p:nvSpPr>
        <p:spPr>
          <a:xfrm>
            <a:off x="2974728" y="5691754"/>
            <a:ext cx="6190284" cy="625205"/>
          </a:xfrm>
          <a:custGeom>
            <a:avLst/>
            <a:gdLst>
              <a:gd name="connsiteX0" fmla="*/ 0 w 6190284"/>
              <a:gd name="connsiteY0" fmla="*/ 0 h 625205"/>
              <a:gd name="connsiteX1" fmla="*/ 6190284 w 6190284"/>
              <a:gd name="connsiteY1" fmla="*/ 0 h 625205"/>
              <a:gd name="connsiteX2" fmla="*/ 6190284 w 6190284"/>
              <a:gd name="connsiteY2" fmla="*/ 625205 h 625205"/>
              <a:gd name="connsiteX3" fmla="*/ 0 w 6190284"/>
              <a:gd name="connsiteY3" fmla="*/ 625205 h 625205"/>
              <a:gd name="connsiteX4" fmla="*/ 0 w 6190284"/>
              <a:gd name="connsiteY4" fmla="*/ 0 h 625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90284" h="625205">
                <a:moveTo>
                  <a:pt x="0" y="0"/>
                </a:moveTo>
                <a:lnTo>
                  <a:pt x="6190284" y="0"/>
                </a:lnTo>
                <a:lnTo>
                  <a:pt x="6190284" y="625205"/>
                </a:lnTo>
                <a:lnTo>
                  <a:pt x="0" y="625205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6257" tIns="86360" rIns="86360" bIns="86360" numCol="1" spcCol="1270" anchor="ctr" anchorCtr="0">
            <a:noAutofit/>
          </a:bodyPr>
          <a:lstStyle/>
          <a:p>
            <a:pPr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400" dirty="0">
                <a:solidFill>
                  <a:schemeClr val="tx1"/>
                </a:solidFill>
              </a:rPr>
              <a:t>Homogeneity</a:t>
            </a:r>
          </a:p>
        </p:txBody>
      </p:sp>
      <p:sp>
        <p:nvSpPr>
          <p:cNvPr id="16" name="Oval 15"/>
          <p:cNvSpPr/>
          <p:nvPr/>
        </p:nvSpPr>
        <p:spPr>
          <a:xfrm>
            <a:off x="2583976" y="5613604"/>
            <a:ext cx="781507" cy="781507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rgbClr r="0" g="0" b="0"/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" name="TextBox 2"/>
          <p:cNvSpPr txBox="1"/>
          <p:nvPr/>
        </p:nvSpPr>
        <p:spPr>
          <a:xfrm>
            <a:off x="2788108" y="287020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36442" y="383352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55492" y="4796849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43200" y="5712618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4</a:t>
            </a:r>
          </a:p>
        </p:txBody>
      </p:sp>
      <p:sp>
        <p:nvSpPr>
          <p:cNvPr id="18" name="Cloud 17">
            <a:extLst>
              <a:ext uri="{FF2B5EF4-FFF2-40B4-BE49-F238E27FC236}">
                <a16:creationId xmlns:a16="http://schemas.microsoft.com/office/drawing/2014/main" id="{375AB7DD-CAE6-8D4E-A1C6-AC5815EB73D1}"/>
              </a:ext>
            </a:extLst>
          </p:cNvPr>
          <p:cNvSpPr/>
          <p:nvPr/>
        </p:nvSpPr>
        <p:spPr>
          <a:xfrm rot="392522">
            <a:off x="8535246" y="3996618"/>
            <a:ext cx="2512074" cy="1362341"/>
          </a:xfrm>
          <a:prstGeom prst="cloud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12D690-94D5-0944-BA78-EA3E7FB766B4}"/>
              </a:ext>
            </a:extLst>
          </p:cNvPr>
          <p:cNvSpPr/>
          <p:nvPr/>
        </p:nvSpPr>
        <p:spPr>
          <a:xfrm>
            <a:off x="9011719" y="4273058"/>
            <a:ext cx="18496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 am not sure.</a:t>
            </a:r>
          </a:p>
          <a:p>
            <a:r>
              <a:rPr lang="en-US" sz="1600" dirty="0">
                <a:solidFill>
                  <a:schemeClr val="bg1"/>
                </a:solidFill>
              </a:rPr>
              <a:t>Can you verify that?</a:t>
            </a:r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CBB5DA5C-364A-1D4D-AFF5-89CB438A2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28</a:t>
            </a:fld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41A4F0C-4A95-1E44-B006-D95C06F68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761" y="4253758"/>
            <a:ext cx="1759793" cy="193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463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3" grpId="0" animBg="1"/>
      <p:bldP spid="15" grpId="0" animBg="1"/>
      <p:bldP spid="3" grpId="0"/>
      <p:bldP spid="9" grpId="0"/>
      <p:bldP spid="10" grpId="0"/>
      <p:bldP spid="11" grpId="0"/>
      <p:bldP spid="18" grpId="0" animBg="1"/>
      <p:bldP spid="1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Another Definition of a Distributed System</a:t>
            </a:r>
          </a:p>
        </p:txBody>
      </p:sp>
      <p:sp>
        <p:nvSpPr>
          <p:cNvPr id="6148" name="AutoShape 5" descr="data:image/jpg;base64,/9j/4AAQSkZJRgABAQAAAQABAAD/2wCEAAkGBhQSERUUExQUFRUVFxQYFxgYFxceFhgbGBUXGBgbHBgcHCYeFxkkGRoWIC8gIycpLCwsGB4xNTAqNSYrLCkBCQoKDgwOGg8PGiogHyAsLS4wKSwtLywxKi0sKSwpLCwxLTIvKTYsLSwsLCwsKS82MDUpLCkpLCwsLCwsKSwsKf/AABEIAMMBAwMBIgACEQEDEQH/xAAcAAAABwEBAAAAAAAAAAAAAAABAgMEBQYHAAj/xABLEAACAQIEAwUEBwQHBQcFAAABAhEAAwQSITEFQVEGEyJhcTKBkaEHFCNCscHRUmKC8CQzcpKisuFEU5PC8RUWJUNUY3M0o9Li4//EABgBAQEBAQEAAAAAAAAAAAAAAAADAQIE/8QAMREAAgECAwcDBAIBBQAAAAAAAAECESEDEjEiQVFhocHwcZHREzKBseHxwiNCYnKS/9oADAMBAAIRAxEAPwC/5a4pQd5/Io9tGb2VY+gNaciPcxtp+Hwo1OfqD8wB/aYClF4Ux3ZfcGP5aUAyriakRwhebNsOQG/9o/jTPE8PdJMZgOYnT1HKgES1F72ks/p8BQG550AtPQR66D3Tt+HpTi1w+4wkAAdSw0qPzUrhcayGVPSdtRO3p+tASS8Ebm6iN4kke4UuvABzdj5AAT6TvTjAY/vBsQRrGsT+6SenI6U6CeXn09SNJVt9Nqw0ZW+C2uhbpL6N122NKtwy2VIChQ2zQZB85+Rpy+m/Pz0O/no3n/ID89NRv5Npoeh50BUcZYe22R58jOhFN5q3Y/AreTKd/ut95T0Ou/8APrUr2HZGKMIYfPzHlWmBS1ATQ5aAigCk1Idm8X3d8Dlc09/L5x8aji46ikrl2IKzKkEaHlQGiHY+Rn8+Z9RR41PmP18vSoW32qskA+MyviAU6HpuPOi/96U08LmBB28v0rDak2p9n0/L1ruX8X/N76r57V7Rb26n16Ui/adzsqjWetBUsty5AY9B+AJ8qpVwyzHz/DT8qctxy6xgsIY6gADQCT8hTJH8h8BWmBiwpC7jEG7qPeKVd6bsQNooBFuIIdiT6An8qSa/PI+/Sj3LlNbjzM7Df8gPM/60MFEBJEakmEABMmYmPXbz9KsrYmzwvCvevHxfej2nb7ttOp6n1J0GjbhtpMLabFYkhMqyJ+4uwAHNzsB+tUDH8QbiN361iZt4W1pZt6nc6aD2nYxtvtsKGj5vpExTlmJtjxOICbAMQBv0AoatlzsXhUJHdzz1JmTqdvM11YaOM1GQtynkdKdX+1mCwyWjfuWrbXba3FGV3LA8xlUyJmmzfSjhP/LXFXP/AI8LcHzcAVoJDC3r3+7JEnYEaHplin6qxALAqSQAG67c53HnNVu59Izt/V4DGN5ubNsf5yaRHbG5dvYS1ewvcm9fgTezwttA0nwxqSRHKKwFw+rEDcDfnHPTYiKHux+0u52g8o6afzrWb2O2uPxGIxNqz9Usrh7jJmNpmYjM4G7xMLQ38djTpc4siaTCJh0MQTuZOwJ9BQF9xHCrb6w06aqCCfWRBppxLhqWrNxxbYlEZhmboJ5Gs+u5GE3OKY26JI8F25BIUGItL0I+NK8c7HFcGzYY3GJa1cuF7zlsiq51Dtpqdv0oC/4zFYSwYuthbRHK5dQGPRtajL30i8Ot6fW8P6W1Zz/gBqpdq+H95x5ibHfAYZYWBBbWNWEAxJk9Klk4fiFUFMHZQydDdGg0IPhTrIjy86AeP9KuEPsfXLv/AMeGaPiwH40i30kM39Xw/Gt/bZLY/wAxiuXB4zMumHVfDOlxj7IzQcwHWD6aUtw/h+IRi165buLBGUW8gnTXNqdBIiedaBG321729ZsNhzZuOjOfGGylS4y+yM2inX09anV4uwEQC3UzBHTz9+1RY4JaITEFftQ95cwJ27y8IiehNHuGaGD5+LXD+yPdMjoZ3/GmONd7kZmkrsYE/Eb0ml0gxuPnSpoBstkHf4E0PcL0FKlf5/nlRSpoBPKBRGpQik2SgG1lcsjly/P8vjRy1DcT9f1+X4UGShgE0Iahj0+Ao4mhoC8/SP7xA/CaPB6H4GhC6ep/Af8A7VxSgErj01uXfI/KnNwU0umhgg7E6fz6+lSnBuGrHfXCBaQErngAnmzEnafyHqlwrhJusc2iLq5221yg8upPL3Ux7QWsRxBhasjusIgGVjoLxjwnLM5BrlHPf0GkV2q4i2MxtyzeJSxhGgWwZa650Bj7ztsF5AxzNSdiwtpRfxHhC5e7tb92YgQB7d4yRI9BpJMb3qJxXGsy537yLageIsQdB003Y6AVMuq2x9YxbDNoEQSVQx7Ntd2c66xJ8hQFuxzeM+78BXUjxBvtD7vwFDQGf9osCy4rhFtSpZcLbQEg5ZVSASBrEiYq2rwrEaZsQiwdctlddRp4yY56+dVftkVOL4dnJCfV/FEzEPMQCZidtemtSllcD4YsO/i8JNq6YMrrLe4z5eVAPXwdtVPe49xqNRcs2+unhA9fdU79SQjDuQGZL1rI5AzQVgkNuZG551X7V2yAe74fdOo07q2Ouur/AD86sFogJahcs4izIiIMHTzjaaAzvguHw31vHm+neA4glVyF4Ia/JgbbESatFvE2kP2eDuGF9pbKAaLoJJBGgyxHyqudl8ReGM4h3KI5+sGc75QBmu9AST5VaS+MP/plGX/3GM5f7Q0zfKgA/wC1L0SmCcGSAGe2ukCDInmT8KlMXeJwmIkEHuTIMQDkMgdfWBUX9TxjDXEWlMnVLM6ZRp4mPOT7/LWJ7ads/q9p8LaAuYi4iq5jw2wy+2wnV2ElUHqYG40a9t+0wwnF3aCz/VwEULJJaJJ1AA0AkkAeexrWI7c4u/Iu32tLGiWPB/euD7Q66+EqKi87941xhde45zO7EFnP7xjbyGggAUhiXLNOXKTHy/P/AEqDk5PKtONTzuTm3FWXGqDtZRmm5lfqWNxmP8TEn4mkQFtsTYNxNZlbl1T/AIWGn+tPEvuFKlCZ59Pdz+I9KbW7uRvY89Z/kVxCtW++pxh5qt+yrqSuE7UYtLeVcXdMEkLdVLimTJ8RUOJJP3udSGF+ka8P62zbcdbbFD/deV/xioM4hm1AuDnofTYxI2pHE44sdBl01jn6xvzrqEpV06qx3hyk3ddVYt6fSXZBB7nEZv2YtRt+33mX8/Km+N+kq62luylsci7Z3+Cwq/FqruFxLrJKs08/zpuLjKdQfRuYmY9K6U22131O1NttU6q5KntHeuhu9vXNhGVmQba6W4HxFRaYxg4Pe3180u3A2xOkNBOnPTel3vFzOVxtop006CNKbvjCzAxougBgljsxbSfIDTaeekouVXz56EIubbs789Ba8xvicRc711HhNyTz2EABSNPEBJ1M7U9tdo71nKLV9yOa3PtFGmwLguNf3qbXrpaCFcdQNtOYpHF3yQBkIjmdzWRcnJfJkHJyVa+68ZPW+299h4jZXT/dOdf+NSFnt1iFIzC0/UZSoPvDEj119DUVg7zpurEH4UgSQ05duR+MVWMpZn8otGTc30ujT+FdueG3Em4z2nEB0dbhgzrDIpVgRqD05Dan9zthw1fvOd9RYxTc9NrfSsrZC7Z1DSQoIXyJgRA1GvUa0hicTmgBYI58z61qxJN6ddBHEk2tn1urGl4ntzgDchby2xyD27lsf/cQRsN6kkvKyhlYMpEgqQQR5EaGsnwt51BBVjI0o3B+KXcJcm2DkJ8ds6K3mOS3Ojc9jpqNjOra7nUZ5pNd9TT7rUng8C164FXnrP7I5sfwA60ThoGJyG34lcAgjSZ5eR3npB6UTtPxPubN7DYfMzgL395NArF7a90p5eBmG/hHnMVKCfHO0lopcw9lSbNnuw9zXLcY3VVl09tZIJ/aIj2d5LC4od9bDe0ZKoNci5TLsdp5T5wuk1BcXwgt8OuoIBV8OMi+ygziFmNTzJOpkbCKlOBN4wLQzCSbt5vvnKdF/a5a7CNJ5AQSYgpxPGFULu1yEHIGN2P3Rt1PSpVsOlkd/inzXDAAgkAx7NtBJnfaSdZPSOstcHEsZ3armZ4zMdFHMxu3LQR5kVKutjDfa37me6QBmbVyY2RBsN9FH60BZcePtD7vwFdXY4eM+78BXVgKR2lDfXOHFQCRYEAmATDxJjarNnxWkthV111uNpptqNYn5VRe2hBx3DczFV+rNmYGCoyXJIPIxzorX8Hm1xF1vtHy/wBIuGTmHTfWK0F4yYpgf6RhwdPZtMYEwd7nUj4edSiXgUtQwYjEWQSOZgzpy9KzjANgDmB7x1MSC2Jb7w9eU1b+BXPsLMbfWLOXfQZdBrqNORoCp9n7qHF8QBxDWYvkkqQs+O7pmYcvKpy5jsID4sddJynT6zGyEE6EcpaffVM4C1r/ALQx/eWTem+8KEzkfaPrl2HrUjf4jatgscI6gA+I2LYGugWS25JCR1IFAOOO8ZwndFMMz37xzQTfuMqaKGd/HqIiF5nyzGqbhrzKdDJ3kmSxO5J+8Sef4QAF8PcdndgUD3DJAHhHRRpAVRoPjzNNnDK2+oJ+WtQcszcHQi5ZpSg6aeVHLg5pKKCdfa/KjYnFXSVYjbbYj40F5X0LlZPUSdPSgbOUkFSq8hpEV57WrThv6HltRVy8N9PwDfLEy6qCerRPuouIZ4UkaDYgkxy6xRVuM5AJUnlI6+celdinceAkctANNf8ApXcU1JK1fz0O4xako7NV66cjsHnB8O+vPz85pK5IbkD+YOalbdhkAeQJ23PKuewzgvIMb8vy6V1mjmbtTSp3njncrUdq9uApfdmguqzyJMH4UF93yeyMo6EH5zREus0AsD6if55UfEq6jKWG+wGm3P3kb1wovMo269DhQako7NVel+gTA5gwyxO0E03w4JyyYmTJ1AnxR7jTi3h2UB8wE7aE/wDSkLeE1uMpG4duninUDYSQ0jqKopRzN2oVU45nK1B3iCxguF8tYmgvXLmQaAKDy1olp2aFLA8hKz867FMwOQsNOQGnX386mo3UXT0uRUNpQeW26/QMXa4R4VJHnB/GksRcJhYAy6CN/STuPL89aVTDtbAbNE7QJoLuEYjPIOvSDPod6JwT1VN2uv6NUsNSrVU3a6/oLh3a2xkKGjYnkToR1FAyOpDQIOxmR13pa9ZYZc7TzECekiTpqP15CiYi02VSW0OwiI91FJNp2vrrcRmnJPZ2rPW4rZ+0JLBT4W57mCF0nrTe7ea4QIHkBR8IN4uBREknQRPX1pG0hJEGJ2O3P5da7SSb0tprY7iopulNnTW3nIuHYXj12yWwqwHvH7N/aNox9rC8ywAI8w5NP2sf0DEHxH7T2uQ/pYMKOZ0kn0HKBT7GJaxeS6Sx7p0uGBEhT4xmGuqZ1/iq6tcBwF5gWI7z2j7P/wBVMKOfUn+RbDlmjUthzzxqxfj+HIwDjJkU3LOUEy58YlmP7RP+p6SeAwz5rbXGFtRoltTucpjM33jv4Rppz3qK7QlDgbhHeEG5Zl2mX8Y1HOPcBroKd8IGH7xSme9dgg3NWCeHXxewg/dX4VQoRGHwjtxHGd2wWX8TESQP3RtPmZqWbCYXCHNcbNdYAFmJe80DSAJbrsIqLwlrPxHGKHdPtJbJALeWbce7WpJsXg8LOq59J3e6dNJAlj76AsuO9s+78BXUTHN4z7vwFdQGY9sLpGO4YQMxGHMDqcrwJOgo93iOIzGLAHjeftk08X9n1qrYrtI2Kv4O40W+7W7aUjkFTQ66T4vSpG665tcU58Tf7rXxbaL/ADNYCxcM4lipP2dufO/p7Q6JVg7NXibKSdfrVqdZ1y6welUbht20CZxdwefeWhzGk5Pf7qVxnbP6nhFFtWa413OjGCv2YWSx5k5uQrQNuBXbo4jju6ySbzznLRHePtl1mkeN4m6WCO1uBDeANuS4Ez5hj8KjOC4tWxmIa5dNrO5aVYJJJJiT6nSkkvi494qzMFfICzSSFURrz1zH31lQSFvCEKGDH+ESR+lccIWBbMdNfEI+dEw9tCDLa8hMA++j27SE+IwOueflXjbabv08qeKUpJu7t/x8qJ2rh2zNy21Hz8qUxqMsDOSD8P52pneZV1mQDrrAg6T5a5TPSadYq0gURObmCdqo1SafHl5QrJUnF7ny8odYwvhzZjPQRmo4wueSWYR+1EUlhltkHMdeXT30e2ts+1AHUMSfhrXEnJN3fsTm5Ju7/wDK6cRK08GMze6lsbbKwM5YHz0pq2UExqNYmfdPvpfEC3lXLv8AeEnp+tdv7k7+3lCkltxd78v3wBw+GGXNOoPs6Tv57/Ol71kHQsQILAt6iBO5MEj402wwtwc2/LePfFLTbIXM2ykQC37UiAdNpPqT5Vy81Xr7HEnJN6+36G9p+Ut7jQcTtFdUbMYG50InaeR5j1PImiFgDoJ33+VLYo24GTeNd99P9a7a207+xR1+pF3vy/fAPhUUpm1JJ1WQCCJ3Pz0Ouh2o/wBSUoWLQRsCQZ08v591M+4t+0BFwczOVhEQ0eUa8oHoVsPjLZGW4IfWEnUenJgTzXf8OXmrW+vDyxw81a314eWOwwkiSwBMSDpQYpQGgMSOs+VKYRO8fZY3JOigDU+mgJ91JYoqWlRA05fH8q7o/qb9ClH9Tfp+BY21AGVy3XxRHuNExFtcoObxcwTPzFFxF9FtkgQQrHVZkgGPdNGuumUDL4usR8utTjmqtSUc1Vrr5yoBhbaNIbQR1032iKa2eHjvp7wwSTrAmREFtJAgQDty31d4NxPiWRH7M60nIDaqY+HOu1XM9Sqrmlr5wHDWlG2q9S8A9RVy4HZB4Rz0KoWLDL4MRGgnQaSTzqoXcQDEAhRt4J+fPlR7XGUXD4q0VaXCFNfDGZGIgnTxhzPnW4Va7zMKtd5fu1F9fqTxdF6LlnNlK5R4xoMu3xJoeznFb91UPdW7SDMCJloCnZRop95ql8S46y2HsMqeLu3GWYULcRY13Mt0G1K4TjBsYR7oxBe6mbKpZcpJIX2BBaASauXF8RxL/wASxiPcCotzbwCZ6knUetTeE7QYRLQIa2eUW0zH2njRARsKz67i7Zxd57+ViwtGXBMsbaljHWrhwjtNh1sKBO50S03N3jZaAt/GO0Fm3eZXuKrDLIM6SoP4V1YNjb5a7cYmSzuSepLEmurKgdY7ghsvhrbeLOLjgAakEDSOvhqRDAGBhj7Rjw2tNfWl+1TE4jAwYPcaHpo3LnTK5auZv6we0Z+zHX1oB5h1zf7K2hmAlr9ae4rgH1rBjQLcF4KhgCAygkQNOQFR2BtXZ0urPna8x+96VZuyzAWRrP8ASLc6Rrl6VoM9uN3d3ESuZlfKugPillXfzqQ4dh1tXchyle6tsfDqSGdG6GS2s+lNb1ktjb/Rb1xveGYJ8yx91OMGzG8LvtC4rWlGswAWU69SrH+IVKarFnGIqxfzQd3nWfCNPOl2dCkZfFyOXSkbVwq20+vw/GnN12mSCs8s8fAHapT3LrUhiblw31G1lk1DrmBBHx0/Ci8PYIMja93A9kSVM5DPmNPIqacYtmbUqF0iRz9/OklR/aUSVDSJklSPEI58iPMDqaPajme/mJPNHM9/MC9cBbwrA00pcsCkZDm6hfOkMNdIYFYOxHMHkKcXs2aWCg7+0f5G1ZOzUe9xiKjUeHO4lhroU+JJ3pVbkalWI6ZRFExmckFgBI0IOnx50fDZ8jBcpG511rmVHHPa/M4nRxz2vrfuINclpVY12pxcYlAuRpHOBrSOEZw3giaVmG+4GB/e33rqdE6cNDrEopJWtdXv+fGJ4a9lkZPLzHpPOlRcK6lWI/eiKI+HuPcIMSI8tgD7xrQqrEC2Cumwg+nSuZZXw56nEsknW19bsRthiZUEb7cqPjbfegA2wYB6Hfn5HzFAGa2SkjkDzGu1PbSBVBJC5tAwB005j9K6k7pqnLU7m9pNU5akTYvvZBBLOm2w7xfPMNXWd5EjTeDTm3jwU8PiVhoSZ8pHTX50p9QaSSw05jWfSN6fdhuxQxmOZC95LKW+9uC34TmZ4QKdcmaCTH7Hw6ywlKm/8neTDnKm/fqQ+OxBW2Wc5AVKr/diAv3tP1NLXgzeMCVOxBkbRuN63Ds12Ew2CJa0LjuRl7y6c7hZnIp0Cr5Aa85qP459F2DxBZkD4e42paxKAnq1v2G+AJ6124PW1Sjg9bVMlvXmOUMADEgZoMTvl5CYEmOlFxTOVWQABsZnl19JpftRwTEYK6LV5xcE/YXQuVH01RgZyOROgkbETlo/ZywmJxluzczsigtdtsMpEEKqxBkZjJyyCFjZqmsOjVl1IxwqSjZW9eg1w+cK0QRGsnbSo7FJ7RJjwOAOpzK0fDOfdV37cdjfqN3NZzDC3v6sCItmCTaJPLdlnlmH3ZNK4vh4AAOaCvIAjMQpjzMxp8dBXcdmbXEpFZZtceT6khf4PNi7eC92E7tCsLrmuIwMqeWWNakOEcN7/CtZFlrWfN48iQIhtfFOsRRntFeHYme8/rMPpczSPF5/61Jdi7d0BPtEZJefAQ3snYgx8quVKhinFjG30cFivdp4ROqooPu0qx8F4+iWySL0Hl3TwNW2gVC8WuuvFMZkQv8AaawYjTz3qb4bxrJa+0s31/gzDVnP3Saw0Zcb+j64MRdyupBdmHhjRzmiJ5THurq0Tii/at/D/lFBWgyntVHf4ORI7jUddG086Zmzan+qPtGPs36+VSHaNG7/AAeX2u5EaGJIaNqf/U7+k9zuZ1uDf3HzrAQuFSxJlSB/ZvDWf0mrJwfFLaw2d/Ci3kYnXYJPPWYpqqXxJyWifK8evmtJY699n3XRlYqupZzAt2101MkH1yedY3RVOW6XIi641DMqG+73LmsFQTqJ6wcg88x5UhirlpBnR/Fbysq97I8JBEKd9Pxpzwl7gvXs1trjKQpAKnLBYQCx1AIj586c8YQlAtyzcUMyAsQgB1zZcwJjQEViVrhKiuEeZkEHNDAjmGAYEfKnTo2UMzAz+7J99RthAoKAkhGgSfumGT10JH8NPLITLqxzdJIHxqElZPt5Q881sxfDl5QUu22KTm8I2ER8BsaTwYOYANlO0x/PSjKEg5jHSCTNBZuDKYtqRIlipMa7TMc+f/VGNYuPbypsItxlHsv6Y3ayUcrOx0PKDrHuafcV6U8u2zpL5p6AGPjrTHGXALyic2ZW1C5YClSBGvI9Y0ERJl0pt5RGjcycxHujatkm0n28oJptRf8Aj5QHE2jlBLk+R3HumgwSAmM5XTfSPSgc28u3i5Rmj50XDss6rI9DNZR5Gr+yMo/ptXtyX6CBPF7Uf9aei1rozEAe0COhPu2501uBcx0YDWBHpvPv60s90H2VKruRlkUnV0Zs6vK/gJetqLo+0OVo13KkDafNQPep6gUYxMZjHXOKbcSuoLZ0y5QSTtqNiOhzREcwKHheLz2QxXNmUagD2ho3+Ka5aeWrr0OWpZczr09wcQqg6EsKcYiygtoQTLTpPLOyz8qSs+Ayyz5GRy36Usrn2spI9Fj411JtU/dVc6m2qa231V+Q3tOgUlifCCRvyEnbWth+jTs4uGwgd2+2xOW7chtBK/Z2/MImnrmrGsWS6vkWPC+2v3SK3zs9w8dxZIOndWo/uLJ/np51aO9+ItBXb6cCbFoftH40mUE7nbr/AD5UX6r50lcsEMNf2h+B/I12UI3j3BLeIQpcAcHkwkfCsq4x2cuYC8MThbjLcsBmVXYtbdACXtw05SVgCNGOwBGmv37B61EcZ4H3yxoTtB2YT7J8vPkda0Dvs/xLC8YwBgHI4Ae2SM9ltGEHcQYdW9COgxvtT2avYK/3JAL57Zs3PZRgbiBX5gQdGH3TO4Kkm7M8XxGEuC7aIFy0vd3FJOVxaJQo46SpgjVTqJ1B1i1jcHx7ClQSl22Q2VgO9sXBqrRMMhI5HKw032mpKVuBxGSlbein8dR72BdLznOHtK6MsXLbAhirQYbkQy6MCCJBruBdnbNp0Nt2tkZibZzLm8J5Tlf3TtU1xziOHvuMJxD+g4wAC1e17i8qnwlXMBknXu3IKkkAzrSdm5fs3BYxNsZoYpcU+BwFPiWdxG8aidVAIJodUKbc7PXbnEcW9ruzNwyHYiRqNIUwZHnUg1+5hVi9ZuKpjVCLizqTsA3PpQYW1fbH4rubmQi4TqAVOp0P+lS+Ixt5VjFWHIEeO1LDUanL7Q900MH/ABa59s38P+UV1E4x/XN/D/lFdQ0z/ieX6xg8xIXuVkiZAhpiNfhVjtph/Dlxdwa6TdbUyNIb3fGqpxTGZbuFdRmiypGhIJho0GpGx05VTuO8QvO5DO7CTB8YVvIAsZA2oKGi8b4ullT3eJuXNRLSrIo6SZzt+6OcSRzNwrgJVreIugq73UyITqitMl+txufQGNyarvYvs/clL2KtX3sprat5ZDFhIaCR4Rv5kjlNaJxJh9jG2e1Ak+HeB5R0rKXqZS5VuB8Pd7+I7vuwc0kusz47tL9osK9oWjcFoqXjwKwYsLF3qxET5dKS4Ktk3r/fXGtjP4SGZdc93mB0o3aq3ai13d5rmsx3hcKBaIUkT4ZzDXcz50aqqBqqoQZ8FxbmUlW8DSoAMmUPT2pX+OuLS3hXc7UtZsm4jW5BDAyI1+PWm3D77EwGAYHK3SevoRB99eZWrxR542zaVXrpzQ7uksoXJ4hvtJouHvlJBXfSdiKO6FW5T1CadaRxlsg+JgT1G9cQyvZtR+pPDyy2LUd94F+9F9WKzmt3AgYyD47W2pO08+VERyD035x/MUF7gv1u5YtZmIJu7AZhCK0jcEQsxTzh/wBGF0sVN6/h1g+IpmXcaeBwdfSNKvCKaPRCKcf74ieOZjBYAaaQdDr/AD86MjMbeoGUHeY1929P37A3VQMcfdYBnUQkeyzLOrnePnRV7IJrnv4h53BuQp9QB+dc/ReVK1jj6Owo2t6/JH38VlQgsijnmbXyjN+VRf8A2+EMp426mQvxOp9w99TnFeAWbeHud1aUMQIbUt7Q+8ZI91V7CdmLr+zbJ/ij8UNdrDSTXEpHDik1xJ3B8JtELexLd6zeJbcRbBPRPvHzJp3xnBqvcXVVVXEoxAGoD22KkeEgCbfdn+FqluA9kWbK2IAAAAFsNMxp4mgafuj3ztU12n4D9YwxtpCukPaPIOnsj0IlfRq7cVSh1lVKFCxWeASwgiNBBA9OVdZDZGhgBEkc/jTKzeVwDBHUayCDDAzzBkfCnbhfujw+YaZ9xjrtXncaRUex55RaiofnRUAwgMkZo8uvl6mt57GX8/D8I3XDYf490k/OsEusoaUB0g++tj+jPG5uG2F52u8tHy7u66j/AAhatC9+JeF9riXKaRvn2T+8Pn4fzoO9pDG3Ps2I5DN/d8X5V2UFLtN2FHuXKQZ60GJdoMMtvHY1CcsXmYRGouqt2CI6uf5FRdi69txcsXGt3kK5HU6iXUEHkVIOoMg9KsPbnDleJ3yJ8drD3NCBoFa0Tr5oKr2KuFtcsAFCY6B1nTrUK0myCqpv5Vv7NJx/aNbtr6vxmzlAPgxlhSUUkEBmWC1okaHRkaSCIkU0ucG7m2B3w+qvqly2wfBP+yyg5hg70x7JUT7LzoGfHMU6gWcwe1Ae3c+9HeBcp5SKkbPCbAkMhs3GBOay72kvafeFtlDNvKnX1FXL1GXBMFmxl9e9cOrGHkBmIJliAArTuREa7VaPr12yPt07xNPtLYk+ea3+nwqncCwFhcVdsnwKrlbXiOZSGMZWJmffVt+vXsMPtQb1rQd4om4umudB7Q8xrrsaGCHGh9u/8P8AlFdQcZb7d/d/lFdQGdYTDWri2GXFKj2raqIKtsN/aBB1p/Z4bfD94t+zcaZzOhLemYhyo30G0mK0nFdmcLc9vD2G9bSH8qjbv0dYA6jDqp6oXT/IwoCrJjuIKP8AZ395H4hfLnSHFuIXnv4UlGtgOA4zIVJiQfCTpMxOtWp/o5w49i7irf8AZvufk+ammI+jt9MmMviCCM6Wn1G2yqfnQFV4RjGw12+1zDXXDt4SLZIjM5kHKRzFN+N8Ut4l86qLYRSkHR2YlS0gaAKyheshuUVYONcBxmFs3L5xNl1tKWIayysY2AyuRJMAetVbCoVXJlzkCDJGp3J6yTJ99SxJZUSxJZVbsv2I4dlnWY6zTLH3Vt3UYHwM3dsfLdG9R4/dTwFgekflqaS47hjdgZDydsisxCqGE+EHKCxCyfyrn/f68+xlf9Rc1x7Dy8EBhTMaGc3XlHKiXe78Oh/e6e6aJh8UWUKfuErMMrGDAJWJ1WG1HOl8Q7qMhA5Hrv51Kkk0r+5GklJRvX/sKYO/3d+w9sZYuoNQYi5Noz/xPKtG4Y2JDHv+6ZIP9WIadI0Z4iJ+VZlj7bvaJMSVOUiZkartoPEBVq4BexuRLy3rV9LiBglxrgjMAdwpOYajeN6tgusfGWwXWP8ANepMcRvDuxyJu3tDE/1lzoagsZilQSxj86ZcYwt9cQLzKoJkkKxKhj3nMgEwG3MUhw/hl3FPKnw/eunVR5Wxsx/e9kedWKhsLiTeuhNgROWJMdW/ZHSd/OrXhcFlEAU54ZwG3YQhBvqWOrMepJ1Jp3bw/lQDnDWtBQtb1p3YsaUf6tQ0w3jLmxxHFWfu3LmddNAzKtyB6ho9y06wBaTlI2OhmP0qZ+kDh6fWrgckFltMoHI5AobqDKHXyqu8NYZV7zWQCWXTcTyMc/lUMRJxduhDESlGVunlRTD5g4ywDP8AO9aR9FpcDFIwgC6jD+09vxwJ28KH1Zqzi06h9dR5idJ3rUvotwv9GvXNYuX3y6RoiIn+YPWxW1XlwOorary4eexchRXWRHXT40qEoGWrFiPwzzbQ88qz6wJ+dCxrsMvhI/Ze4P8AGSPkRQstAZn9JKEYy00+1h2B1A9i957/ANZVPxYAnK2bn85q9fShaPe4VhPs4ldI5dy3PyDH3VR8VcLBjlAhSTHQA6/n7qi7TIO2JXd+Pwafx/hYRi+XPZYt3iDdZI8a85kax6jUQ0K3FThUK3fHYIJtXBqRpoPcP1Gm18dZmdjNVDtLwgW7dxWn6vcBn/2m3BHRZ36STsTFixEYC/bGMxK3RKM5BJHhHiMSfu+tWX61cww1zXrEDUa3bYjWf94u3nrVcP8ARcU7XlBtXyfENVgySCPKdR01E1NI7YdcyTdw5A8I1a2I3X9tNtNxQwV4y32z/wAP+UV1E4yftn93+UV1AW9vIUUp50swopFDoTAowWhy0eIFAU76S3IwcD716yD5hSbn/IKzu2dC2aGHKFk+ka1fPpRvjubKETmulh/BbYGB/GPjVDBzEZFjygfGd6hjeaHnxvHbuJm0uaHeIBzE8jzHuGh8wa03sHwPusMLjj7S/lfXdUj7JfKFOY/vO1Z7g+HLiMTYsMoQPcQP+8o8brpsSqkct625EruF9rodwvtdLGXfSZwzu8Ul4DS9bg6/ftab+aMn/DNVnEqpQFSSfvSZ32/A/KtR+kXAFsGbgEmwy3f4RKXPd3buf4azK3m1YQQNwWOnu51xivK0+5xitxafegjZKR97NPnHyq19g+x6YnDMRdxNtrd64n2d4hY8NxIQggeFwNuVVO1ZZySIG/l6xV9+ijiM3cVYc+I91eUbZlyC02h10KrPXMKQe1Sv8GwdJtV66Ekn0aByBdxV+7aBnI+SG9WUAsPLY+dWXD9nUQAA6DQCIHyqWAoYq5cYHhSgcqTXhwqRcUkBQBUwtG+rUslExd7KukZjooO0nr5AAk+QNAY19KmINrG3DClThrceEe0puCCTuwJGwIggGDVfw9lkCtpAgCJjQR8NOdSv0i8Wt4y9bFgt3NpCjXSNbx7zvCyfulp8R0MyARrUWpWDvmnzjfyqGIrW362IYqtbfrapzWm0bTVvPeRyOsVtXYHDxw7DE7vb7w6c7rNd/wCesRxTqqEwcwBPONATz56V6F4Fgu6w1i0d7dmyh9Vtqp+YrcLQ3B0v+tw6yUVkpeKIwqpYi7SRcujzRh/EgX8UNHZKO6xf/tW/8j//ANKOy1oM6+le1CYVpiLt1fc1hyR/hrOsblAfKSRkf/Kfj61pX0vA91hANJxM/Cxd/Ws2xzM6vEA5SNOciAPXWKlL7yUvvqbuRRbtkOpVhINOXSKIVqpQp2J4aLE2LwzYZ4CE/wDlmfCs8hJ8J+6fCdCKibeIucOuC3cl7DnwMBsOcDkw0lee489CxOEW6hRwCCCNfMR7xVZfChZwmJBa2+lpzvOsLm/bGuVvvCQdQQQIniXG7L3WZbikGOY5AA/MV1VDEcCvW3dSuod9jpBYkH4EV1YDdClFIjn+FHknb5/pXC37z/PwrTRPXlHvkfKjKnUSfd/IpQCobtQmPyL9QOGza5++zTyjJHh6zmoClfSJju8xQtBgos24M82uZXYb/si186pdtoI1M+Uacvw+VTuL7LcYuYhr2Iw1u7nyhu7uWBOVcoIGccgOmw96VnsziFukX8Di8jgKgtLmKs0hnLW7kAqNVDGJ3qOVuTT3+hLK3Jp6P0I+5iGtXFuJcGZWR1flmG0ifENII5gmtv7P8VTFWEvJHiAzD9hoGZT6TvzBBGhFZ3wvgeORbWTh2V1UpdLvh4cPlJMPcYtBDAz7SvBOgq69iOz9/DW279kzFbSBUOaBaVlUs5Vcz5Sq6ADLbQa1SEcqodwjlikTmIwiurKwDKwKsDsQRBB8iCRWG8R4WMNfvYdixFpsqtrLKVV0Jjc5GUHzB61utxzyiObHYe/mfKsO4vjmfG32zam9dXUyIS41tfdlVa4xftOMb7H58kXbdcwzAwOQn8zUp2f4qMJjLN/UIrFLmh/qrkKxM/snI/8AAajL5KPqVBk9I5dfWlbmGe6gbI7W7rd2LvdnuySNSCd4WTt4ssCa4q200cVbkpLevNx6IUUJFU7sHjnFy9h2MoEs38PIYHu7hdHGViTbC3EjJJALNl8OULcquegTYUSKVaiRWgOlU76RcaRgbrgwHa3YU8sty4q3mnoyhkHl/aq0YtyYtqYZ51G6qIzt6wQB5sKg/pHw3/hd7KBFoWnAjQLbu22OnQID8Kxgx5WYLnBG8Rrz8p2pG3bzeLMBGsc950FL2sGxstc7pigcJ3gHhDGfDPM6EaaDQaEgUjhE3GSdPh8a8tMqb+NDx5csZP409w6Y5VxWHN0Zk72092QAO6turOTrt5c9a9HCvMmDdWe40IZPdpJA0USSo5yzH5VrXYDtbeX6thMVbhbtmcLfBkXFtiCj/s3FEDz0kSdbYdlTgejCssvA0KgNDXGqFRhjNLlo9S6f3rZb8UFKMtJ8V0RW/ZuWj7u8VW/ws1QXb/jz4TCMyW87XCbQJYqqFkaGYgE7iABuSBIoYU/6WuJ23vYXDqysyG7duAEEqMndpMHQlmbTyqqcMwQu4vD2ghGe9akHori45/uI368qY28OttFnJAVZaFUGBrqep69a0T6MOzTAvjboYG4oSwGkEWzDM5Uk5CxAAGnhEx4qlFuUq/JGLcpV3fkvjUUilSKIRViwlTfinDVv2yrCdP8AXfcawZGoIB5U5IrlNAZjxDB40XGGS1cgwHa4UdgBpmXbNGhI0MSNDXVpzWgdYrqGUFstDlo8UYLQ0IFo4WhC0fLQBMtCFo8UV7gHqdgNzQHGBqdBRRLdQvwJ/wDxHz9OfLbJMt7hyH6nzpagMZ7TfQvjsRdZ/ryXgSSBd7xYE6AKoZVAEaCB5VE4T6HuKWPZ+q3Fn2TcMe6VWPjW9mgNYDJOz/ZbiNi5dBwNgrdUo2fEobJBXLDKoLMo1MRMs0b1M8P7BY1rX1fEYjDLh2trbdbVu4zsFywwLwttxlWGgx0rQYoRRKgViO4H2asYRCtpWljLuzM11z1ZyZbc6bCTAEmpPJ5n5fnQijUAkQeo+H+tJtcgEkAASSZ0AG51ilzTHFfaOLX3RDXPSfCv8RBn91W6itAzv8YtYe0+KxLG2kDVgfCk/ZrABOYzMby0cqonFPp7wLK9sYbEXUZWRs2RAysCpHtEwQelafjMDbvIbd1EuI3tK6hlOs6g6b1E/wDcHh3/AKHC/wDBT9KwGDYH6Qg2GGBuoUw5uWvtFP2i2rbSqkKBJkCWH7xykmrEp4ffdUw4RgmExM21D95evOzrYXIAC7qYYT7OcTtpq5+j/hx/2HC/8JP0p/wrs5h8NP1e1bs5va7tEE+piSKAyTgXZnigv3HvcOVkvBkuob9lbbKxWRuxEBUgiSCoIq29juwGJsiyMVctFLFxbyJbzswdbfdr4zlCpEFlAOZhMir9kbqD6j9D+VDLfsg+h/UChoaKA0He9Qw90/hNF79eo9+n40A24razWboG5R49cpj5xQsFuJqAyuskEAghhMEHQjWnUT6VH8H/AKi2Duq5D62yUPzWhgzw3ZbCWmDW8Lh0YbFbSAj0Mae6pEilCKKRWgRIohFLEUQigEWFFilSKCKAKBQUeK6gHAoRQ11ACKNQV1ADSGE1XMdyTJ9GIA8hQV1AOBQ11dWAA0Brq6tB1CKCuoBQUNdXVgCmmPCdVdju129J65bjIvwVVHurq6gH4oRQ11ACKMK6uoaGFDXV1AdRWrq6gEThlPID00/CoTDXSgcKTAvYgdf/ADWPPzJrq6hhJ2HJUE9KOa6urQENFNdXUAQ0FdXUB1dXV1Af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B1C912A-9143-704F-AF12-0A6650EAFACE}"/>
              </a:ext>
            </a:extLst>
          </p:cNvPr>
          <p:cNvSpPr/>
          <p:nvPr/>
        </p:nvSpPr>
        <p:spPr>
          <a:xfrm>
            <a:off x="838200" y="1895475"/>
            <a:ext cx="1077141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A distributed system:</a:t>
            </a:r>
          </a:p>
          <a:p>
            <a:pPr lvl="1"/>
            <a:r>
              <a:rPr lang="en-US" sz="2800" dirty="0"/>
              <a:t>- Multiple connected CPUs working together</a:t>
            </a:r>
          </a:p>
          <a:p>
            <a:pPr lvl="1"/>
            <a:r>
              <a:rPr lang="en-US" sz="2800" dirty="0"/>
              <a:t>- A collection of independent computers that appears to its users as a single coherent system</a:t>
            </a:r>
          </a:p>
          <a:p>
            <a:endParaRPr lang="en-US" sz="2800" dirty="0"/>
          </a:p>
          <a:p>
            <a:r>
              <a:rPr lang="en-US" sz="2800" dirty="0"/>
              <a:t>Examples: </a:t>
            </a:r>
            <a:r>
              <a:rPr lang="en-US" sz="2800" b="1" dirty="0"/>
              <a:t>parallel machines</a:t>
            </a:r>
            <a:r>
              <a:rPr lang="en-US" sz="2800" dirty="0"/>
              <a:t>, </a:t>
            </a:r>
            <a:r>
              <a:rPr lang="en-US" sz="2800" b="1" dirty="0"/>
              <a:t>networked machines</a:t>
            </a:r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62B02F90-1BE2-D843-AE0F-DD79786B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623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296" y="76200"/>
            <a:ext cx="10333972" cy="1143000"/>
          </a:xfrm>
        </p:spPr>
        <p:txBody>
          <a:bodyPr/>
          <a:lstStyle/>
          <a:p>
            <a:pPr algn="ctr"/>
            <a:r>
              <a:rPr lang="en-US" dirty="0"/>
              <a:t>Course Staff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63DB0-7281-4827-8448-7A67A6FFBEC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CEFF9F5-3208-6B43-83B1-073F611508FA}"/>
              </a:ext>
            </a:extLst>
          </p:cNvPr>
          <p:cNvSpPr/>
          <p:nvPr/>
        </p:nvSpPr>
        <p:spPr>
          <a:xfrm>
            <a:off x="630476" y="1345773"/>
            <a:ext cx="854019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400" dirty="0"/>
              <a:t>Instructor: Dr. </a:t>
            </a:r>
            <a:r>
              <a:rPr lang="en-CA" sz="2400" dirty="0" err="1"/>
              <a:t>Essam</a:t>
            </a:r>
            <a:r>
              <a:rPr lang="en-CA" sz="2400" dirty="0"/>
              <a:t> Mansour </a:t>
            </a:r>
          </a:p>
          <a:p>
            <a:pPr lvl="1"/>
            <a:r>
              <a:rPr lang="en-CA" sz="2400" dirty="0"/>
              <a:t>- Email: ​</a:t>
            </a:r>
            <a:r>
              <a:rPr lang="en-CA" sz="2400" dirty="0" err="1"/>
              <a:t>essam.mansour@concordia.ca</a:t>
            </a:r>
            <a:endParaRPr lang="en-CA" sz="2400" dirty="0"/>
          </a:p>
          <a:p>
            <a:pPr lvl="1"/>
            <a:r>
              <a:rPr lang="en-CA" sz="2400" dirty="0"/>
              <a:t>- Instructor’s Website: ​</a:t>
            </a:r>
            <a:r>
              <a:rPr lang="en-CA" sz="2400" dirty="0" err="1">
                <a:solidFill>
                  <a:schemeClr val="accent5"/>
                </a:solidFill>
              </a:rPr>
              <a:t>emansour.com</a:t>
            </a:r>
            <a:br>
              <a:rPr lang="en-CA" sz="2400" dirty="0"/>
            </a:br>
            <a:r>
              <a:rPr lang="en-CA" sz="2400" dirty="0"/>
              <a:t>- Office hours: by appointment</a:t>
            </a:r>
          </a:p>
          <a:p>
            <a:pPr lvl="1"/>
            <a:r>
              <a:rPr lang="en-CA" sz="2400" dirty="0"/>
              <a:t>You should arrange for a meeting via email </a:t>
            </a:r>
          </a:p>
          <a:p>
            <a:endParaRPr lang="en-US" sz="2400" dirty="0"/>
          </a:p>
          <a:p>
            <a:r>
              <a:rPr lang="en-US" sz="2400" dirty="0"/>
              <a:t>Teaching Assistant: </a:t>
            </a:r>
          </a:p>
          <a:p>
            <a:pPr lvl="1"/>
            <a:r>
              <a:rPr lang="en-CA" sz="2400" dirty="0"/>
              <a:t>- Mahmoud </a:t>
            </a:r>
            <a:r>
              <a:rPr lang="en-CA" sz="2400" dirty="0" err="1"/>
              <a:t>Alfadel</a:t>
            </a:r>
            <a:r>
              <a:rPr lang="en-CA" sz="2400" dirty="0"/>
              <a:t> (​</a:t>
            </a:r>
            <a:r>
              <a:rPr lang="en-CA" sz="2400" dirty="0" err="1"/>
              <a:t>alfadelmahmood@gmail.com</a:t>
            </a:r>
            <a:r>
              <a:rPr lang="en-CA" sz="2400" dirty="0"/>
              <a:t>​), </a:t>
            </a:r>
          </a:p>
          <a:p>
            <a:pPr lvl="1"/>
            <a:r>
              <a:rPr lang="en-CA" sz="2400" dirty="0"/>
              <a:t>- </a:t>
            </a:r>
            <a:r>
              <a:rPr lang="en-CA" sz="2400" dirty="0" err="1"/>
              <a:t>Babita</a:t>
            </a:r>
            <a:r>
              <a:rPr lang="en-CA" sz="2400" dirty="0"/>
              <a:t> </a:t>
            </a:r>
            <a:r>
              <a:rPr lang="en-CA" sz="2400" dirty="0" err="1"/>
              <a:t>Bashal</a:t>
            </a:r>
            <a:r>
              <a:rPr lang="en-CA" sz="2400" dirty="0"/>
              <a:t> (​</a:t>
            </a:r>
            <a:r>
              <a:rPr lang="en-CA" sz="2400" dirty="0" err="1"/>
              <a:t>bbtbashal@gmail.com</a:t>
            </a:r>
            <a:r>
              <a:rPr lang="en-CA" sz="2400" dirty="0"/>
              <a:t>​)</a:t>
            </a:r>
            <a:br>
              <a:rPr lang="en-CA" sz="2400" dirty="0"/>
            </a:br>
            <a:endParaRPr lang="en-CA" sz="2400" dirty="0"/>
          </a:p>
          <a:p>
            <a:r>
              <a:rPr lang="en-CA" sz="2400" dirty="0"/>
              <a:t>Labs will be online, too, via Zoom. </a:t>
            </a:r>
          </a:p>
          <a:p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D96936-9678-D346-B48A-AD123E64CBE6}"/>
              </a:ext>
            </a:extLst>
          </p:cNvPr>
          <p:cNvSpPr txBox="1"/>
          <p:nvPr/>
        </p:nvSpPr>
        <p:spPr>
          <a:xfrm>
            <a:off x="9475322" y="2691724"/>
            <a:ext cx="771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Essam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200759-80C4-4C4D-817B-00D4B1206A95}"/>
              </a:ext>
            </a:extLst>
          </p:cNvPr>
          <p:cNvSpPr txBox="1"/>
          <p:nvPr/>
        </p:nvSpPr>
        <p:spPr>
          <a:xfrm>
            <a:off x="8025161" y="4857578"/>
            <a:ext cx="1523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Mahmoud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7DF064-DC32-084C-AB6D-946A51C5FAF6}"/>
              </a:ext>
            </a:extLst>
          </p:cNvPr>
          <p:cNvSpPr txBox="1"/>
          <p:nvPr/>
        </p:nvSpPr>
        <p:spPr>
          <a:xfrm>
            <a:off x="10038432" y="4857578"/>
            <a:ext cx="1523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Babita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66C61D-E35E-BF40-938F-E788E6302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4179" y="987912"/>
            <a:ext cx="1703812" cy="17038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B33A4C-0E73-7147-97F1-1362A36184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534" y="3254591"/>
            <a:ext cx="1164346" cy="15752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E39680-C29A-C94E-9B8D-4AAA6FB303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4837" y="3316174"/>
            <a:ext cx="1346308" cy="147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935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6033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Distributed System Models </a:t>
            </a:r>
          </a:p>
        </p:txBody>
      </p:sp>
      <p:sp>
        <p:nvSpPr>
          <p:cNvPr id="6148" name="AutoShape 5" descr="data:image/jpg;base64,/9j/4AAQSkZJRgABAQAAAQABAAD/2wCEAAkGBhQSERUUExQUFRUVFxQYFxgYFxceFhgbGBUXGBgbHBgcHCYeFxkkGRoWIC8gIycpLCwsGB4xNTAqNSYrLCkBCQoKDgwOGg8PGiogHyAsLS4wKSwtLywxKi0sKSwpLCwxLTIvKTYsLSwsLCwsKS82MDUpLCkpLCwsLCwsKSwsKf/AABEIAMMBAwMBIgACEQEDEQH/xAAcAAAABwEBAAAAAAAAAAAAAAABAgMEBQYHAAj/xABLEAACAQIEAwUEBwQHBQcFAAABAhEAAwQSITEFQVEGEyJhcTKBkaEHFCNCscHRUmKC8CQzcpKisuFEU5PC8RUWJUNUY3M0o9Li4//EABgBAQEBAQEAAAAAAAAAAAAAAAADAQIE/8QAMREAAgECAwcDBAIBBQAAAAAAAAECESEDEjEiQVFhocHwcZHREzKBseHxwiNCYnKS/9oADAMBAAIRAxEAPwC/5a4pQd5/Io9tGb2VY+gNaciPcxtp+Hwo1OfqD8wB/aYClF4Ux3ZfcGP5aUAyriakRwhebNsOQG/9o/jTPE8PdJMZgOYnT1HKgES1F72ks/p8BQG550AtPQR66D3Tt+HpTi1w+4wkAAdSw0qPzUrhcayGVPSdtRO3p+tASS8Ebm6iN4kke4UuvABzdj5AAT6TvTjAY/vBsQRrGsT+6SenI6U6CeXn09SNJVt9Nqw0ZW+C2uhbpL6N122NKtwy2VIChQ2zQZB85+Rpy+m/Pz0O/no3n/ID89NRv5Npoeh50BUcZYe22R58jOhFN5q3Y/AreTKd/ut95T0Ou/8APrUr2HZGKMIYfPzHlWmBS1ATQ5aAigCk1Idm8X3d8Dlc09/L5x8aji46ikrl2IKzKkEaHlQGiHY+Rn8+Z9RR41PmP18vSoW32qskA+MyviAU6HpuPOi/96U08LmBB28v0rDak2p9n0/L1ruX8X/N76r57V7Rb26n16Ui/adzsqjWetBUsty5AY9B+AJ8qpVwyzHz/DT8qctxy6xgsIY6gADQCT8hTJH8h8BWmBiwpC7jEG7qPeKVd6bsQNooBFuIIdiT6An8qSa/PI+/Sj3LlNbjzM7Df8gPM/60MFEBJEakmEABMmYmPXbz9KsrYmzwvCvevHxfej2nb7ttOp6n1J0GjbhtpMLabFYkhMqyJ+4uwAHNzsB+tUDH8QbiN361iZt4W1pZt6nc6aD2nYxtvtsKGj5vpExTlmJtjxOICbAMQBv0AoatlzsXhUJHdzz1JmTqdvM11YaOM1GQtynkdKdX+1mCwyWjfuWrbXba3FGV3LA8xlUyJmmzfSjhP/LXFXP/AI8LcHzcAVoJDC3r3+7JEnYEaHplin6qxALAqSQAG67c53HnNVu59Izt/V4DGN5ubNsf5yaRHbG5dvYS1ewvcm9fgTezwttA0nwxqSRHKKwFw+rEDcDfnHPTYiKHux+0u52g8o6afzrWb2O2uPxGIxNqz9Usrh7jJmNpmYjM4G7xMLQ38djTpc4siaTCJh0MQTuZOwJ9BQF9xHCrb6w06aqCCfWRBppxLhqWrNxxbYlEZhmboJ5Gs+u5GE3OKY26JI8F25BIUGItL0I+NK8c7HFcGzYY3GJa1cuF7zlsiq51Dtpqdv0oC/4zFYSwYuthbRHK5dQGPRtajL30i8Ot6fW8P6W1Zz/gBqpdq+H95x5ibHfAYZYWBBbWNWEAxJk9Klk4fiFUFMHZQydDdGg0IPhTrIjy86AeP9KuEPsfXLv/AMeGaPiwH40i30kM39Xw/Gt/bZLY/wAxiuXB4zMumHVfDOlxj7IzQcwHWD6aUtw/h+IRi165buLBGUW8gnTXNqdBIiedaBG321729ZsNhzZuOjOfGGylS4y+yM2inX09anV4uwEQC3UzBHTz9+1RY4JaITEFftQ95cwJ27y8IiehNHuGaGD5+LXD+yPdMjoZ3/GmONd7kZmkrsYE/Eb0ml0gxuPnSpoBstkHf4E0PcL0FKlf5/nlRSpoBPKBRGpQik2SgG1lcsjly/P8vjRy1DcT9f1+X4UGShgE0Iahj0+Ao4mhoC8/SP7xA/CaPB6H4GhC6ep/Af8A7VxSgErj01uXfI/KnNwU0umhgg7E6fz6+lSnBuGrHfXCBaQErngAnmzEnafyHqlwrhJusc2iLq5221yg8upPL3Ux7QWsRxBhasjusIgGVjoLxjwnLM5BrlHPf0GkV2q4i2MxtyzeJSxhGgWwZa650Bj7ztsF5AxzNSdiwtpRfxHhC5e7tb92YgQB7d4yRI9BpJMb3qJxXGsy537yLageIsQdB003Y6AVMuq2x9YxbDNoEQSVQx7Ntd2c66xJ8hQFuxzeM+78BXUjxBvtD7vwFDQGf9osCy4rhFtSpZcLbQEg5ZVSASBrEiYq2rwrEaZsQiwdctlddRp4yY56+dVftkVOL4dnJCfV/FEzEPMQCZidtemtSllcD4YsO/i8JNq6YMrrLe4z5eVAPXwdtVPe49xqNRcs2+unhA9fdU79SQjDuQGZL1rI5AzQVgkNuZG551X7V2yAe74fdOo07q2Ouur/AD86sFogJahcs4izIiIMHTzjaaAzvguHw31vHm+neA4glVyF4Ia/JgbbESatFvE2kP2eDuGF9pbKAaLoJJBGgyxHyqudl8ReGM4h3KI5+sGc75QBmu9AST5VaS+MP/plGX/3GM5f7Q0zfKgA/wC1L0SmCcGSAGe2ukCDInmT8KlMXeJwmIkEHuTIMQDkMgdfWBUX9TxjDXEWlMnVLM6ZRp4mPOT7/LWJ7ads/q9p8LaAuYi4iq5jw2wy+2wnV2ElUHqYG40a9t+0wwnF3aCz/VwEULJJaJJ1AA0AkkAeexrWI7c4u/Iu32tLGiWPB/euD7Q66+EqKi87941xhde45zO7EFnP7xjbyGggAUhiXLNOXKTHy/P/AEqDk5PKtONTzuTm3FWXGqDtZRmm5lfqWNxmP8TEn4mkQFtsTYNxNZlbl1T/AIWGn+tPEvuFKlCZ59Pdz+I9KbW7uRvY89Z/kVxCtW++pxh5qt+yrqSuE7UYtLeVcXdMEkLdVLimTJ8RUOJJP3udSGF+ka8P62zbcdbbFD/deV/xioM4hm1AuDnofTYxI2pHE44sdBl01jn6xvzrqEpV06qx3hyk3ddVYt6fSXZBB7nEZv2YtRt+33mX8/Km+N+kq62luylsci7Z3+Cwq/FqruFxLrJKs08/zpuLjKdQfRuYmY9K6U22131O1NttU6q5KntHeuhu9vXNhGVmQba6W4HxFRaYxg4Pe3180u3A2xOkNBOnPTel3vFzOVxtop006CNKbvjCzAxougBgljsxbSfIDTaeekouVXz56EIubbs789Ba8xvicRc711HhNyTz2EABSNPEBJ1M7U9tdo71nKLV9yOa3PtFGmwLguNf3qbXrpaCFcdQNtOYpHF3yQBkIjmdzWRcnJfJkHJyVa+68ZPW+299h4jZXT/dOdf+NSFnt1iFIzC0/UZSoPvDEj119DUVg7zpurEH4UgSQ05duR+MVWMpZn8otGTc30ujT+FdueG3Em4z2nEB0dbhgzrDIpVgRqD05Dan9zthw1fvOd9RYxTc9NrfSsrZC7Z1DSQoIXyJgRA1GvUa0hicTmgBYI58z61qxJN6ddBHEk2tn1urGl4ntzgDchby2xyD27lsf/cQRsN6kkvKyhlYMpEgqQQR5EaGsnwt51BBVjI0o3B+KXcJcm2DkJ8ds6K3mOS3Ojc9jpqNjOra7nUZ5pNd9TT7rUng8C164FXnrP7I5sfwA60ThoGJyG34lcAgjSZ5eR3npB6UTtPxPubN7DYfMzgL395NArF7a90p5eBmG/hHnMVKCfHO0lopcw9lSbNnuw9zXLcY3VVl09tZIJ/aIj2d5LC4od9bDe0ZKoNci5TLsdp5T5wuk1BcXwgt8OuoIBV8OMi+ygziFmNTzJOpkbCKlOBN4wLQzCSbt5vvnKdF/a5a7CNJ5AQSYgpxPGFULu1yEHIGN2P3Rt1PSpVsOlkd/inzXDAAgkAx7NtBJnfaSdZPSOstcHEsZ3armZ4zMdFHMxu3LQR5kVKutjDfa37me6QBmbVyY2RBsN9FH60BZcePtD7vwFdXY4eM+78BXVgKR2lDfXOHFQCRYEAmATDxJjarNnxWkthV111uNpptqNYn5VRe2hBx3DczFV+rNmYGCoyXJIPIxzorX8Hm1xF1vtHy/wBIuGTmHTfWK0F4yYpgf6RhwdPZtMYEwd7nUj4edSiXgUtQwYjEWQSOZgzpy9KzjANgDmB7x1MSC2Jb7w9eU1b+BXPsLMbfWLOXfQZdBrqNORoCp9n7qHF8QBxDWYvkkqQs+O7pmYcvKpy5jsID4sddJynT6zGyEE6EcpaffVM4C1r/ALQx/eWTem+8KEzkfaPrl2HrUjf4jatgscI6gA+I2LYGugWS25JCR1IFAOOO8ZwndFMMz37xzQTfuMqaKGd/HqIiF5nyzGqbhrzKdDJ3kmSxO5J+8Sef4QAF8PcdndgUD3DJAHhHRRpAVRoPjzNNnDK2+oJ+WtQcszcHQi5ZpSg6aeVHLg5pKKCdfa/KjYnFXSVYjbbYj40F5X0LlZPUSdPSgbOUkFSq8hpEV57WrThv6HltRVy8N9PwDfLEy6qCerRPuouIZ4UkaDYgkxy6xRVuM5AJUnlI6+celdinceAkctANNf8ApXcU1JK1fz0O4xako7NV66cjsHnB8O+vPz85pK5IbkD+YOalbdhkAeQJ23PKuewzgvIMb8vy6V1mjmbtTSp3njncrUdq9uApfdmguqzyJMH4UF93yeyMo6EH5zREus0AsD6if55UfEq6jKWG+wGm3P3kb1wovMo269DhQako7NVel+gTA5gwyxO0E03w4JyyYmTJ1AnxR7jTi3h2UB8wE7aE/wDSkLeE1uMpG4duninUDYSQ0jqKopRzN2oVU45nK1B3iCxguF8tYmgvXLmQaAKDy1olp2aFLA8hKz867FMwOQsNOQGnX386mo3UXT0uRUNpQeW26/QMXa4R4VJHnB/GksRcJhYAy6CN/STuPL89aVTDtbAbNE7QJoLuEYjPIOvSDPod6JwT1VN2uv6NUsNSrVU3a6/oLh3a2xkKGjYnkToR1FAyOpDQIOxmR13pa9ZYZc7TzECekiTpqP15CiYi02VSW0OwiI91FJNp2vrrcRmnJPZ2rPW4rZ+0JLBT4W57mCF0nrTe7ea4QIHkBR8IN4uBREknQRPX1pG0hJEGJ2O3P5da7SSb0tprY7iopulNnTW3nIuHYXj12yWwqwHvH7N/aNox9rC8ywAI8w5NP2sf0DEHxH7T2uQ/pYMKOZ0kn0HKBT7GJaxeS6Sx7p0uGBEhT4xmGuqZ1/iq6tcBwF5gWI7z2j7P/wBVMKOfUn+RbDlmjUthzzxqxfj+HIwDjJkU3LOUEy58YlmP7RP+p6SeAwz5rbXGFtRoltTucpjM33jv4Rppz3qK7QlDgbhHeEG5Zl2mX8Y1HOPcBroKd8IGH7xSme9dgg3NWCeHXxewg/dX4VQoRGHwjtxHGd2wWX8TESQP3RtPmZqWbCYXCHNcbNdYAFmJe80DSAJbrsIqLwlrPxHGKHdPtJbJALeWbce7WpJsXg8LOq59J3e6dNJAlj76AsuO9s+78BXUTHN4z7vwFdQGY9sLpGO4YQMxGHMDqcrwJOgo93iOIzGLAHjeftk08X9n1qrYrtI2Kv4O40W+7W7aUjkFTQ66T4vSpG665tcU58Tf7rXxbaL/ADNYCxcM4lipP2dufO/p7Q6JVg7NXibKSdfrVqdZ1y6welUbht20CZxdwefeWhzGk5Pf7qVxnbP6nhFFtWa413OjGCv2YWSx5k5uQrQNuBXbo4jju6ySbzznLRHePtl1mkeN4m6WCO1uBDeANuS4Ez5hj8KjOC4tWxmIa5dNrO5aVYJJJJiT6nSkkvi494qzMFfICzSSFURrz1zH31lQSFvCEKGDH+ESR+lccIWBbMdNfEI+dEw9tCDLa8hMA++j27SE+IwOueflXjbabv08qeKUpJu7t/x8qJ2rh2zNy21Hz8qUxqMsDOSD8P52pneZV1mQDrrAg6T5a5TPSadYq0gURObmCdqo1SafHl5QrJUnF7ny8odYwvhzZjPQRmo4wueSWYR+1EUlhltkHMdeXT30e2ts+1AHUMSfhrXEnJN3fsTm5Ju7/wDK6cRK08GMze6lsbbKwM5YHz0pq2UExqNYmfdPvpfEC3lXLv8AeEnp+tdv7k7+3lCkltxd78v3wBw+GGXNOoPs6Tv57/Ol71kHQsQILAt6iBO5MEj402wwtwc2/LePfFLTbIXM2ykQC37UiAdNpPqT5Vy81Xr7HEnJN6+36G9p+Ut7jQcTtFdUbMYG50InaeR5j1PImiFgDoJ33+VLYo24GTeNd99P9a7a207+xR1+pF3vy/fAPhUUpm1JJ1WQCCJ3Pz0Ouh2o/wBSUoWLQRsCQZ08v591M+4t+0BFwczOVhEQ0eUa8oHoVsPjLZGW4IfWEnUenJgTzXf8OXmrW+vDyxw81a314eWOwwkiSwBMSDpQYpQGgMSOs+VKYRO8fZY3JOigDU+mgJ91JYoqWlRA05fH8q7o/qb9ClH9Tfp+BY21AGVy3XxRHuNExFtcoObxcwTPzFFxF9FtkgQQrHVZkgGPdNGuumUDL4usR8utTjmqtSUc1Vrr5yoBhbaNIbQR1032iKa2eHjvp7wwSTrAmREFtJAgQDty31d4NxPiWRH7M60nIDaqY+HOu1XM9Sqrmlr5wHDWlG2q9S8A9RVy4HZB4Rz0KoWLDL4MRGgnQaSTzqoXcQDEAhRt4J+fPlR7XGUXD4q0VaXCFNfDGZGIgnTxhzPnW4Va7zMKtd5fu1F9fqTxdF6LlnNlK5R4xoMu3xJoeznFb91UPdW7SDMCJloCnZRop95ql8S46y2HsMqeLu3GWYULcRY13Mt0G1K4TjBsYR7oxBe6mbKpZcpJIX2BBaASauXF8RxL/wASxiPcCotzbwCZ6knUetTeE7QYRLQIa2eUW0zH2njRARsKz67i7Zxd57+ViwtGXBMsbaljHWrhwjtNh1sKBO50S03N3jZaAt/GO0Fm3eZXuKrDLIM6SoP4V1YNjb5a7cYmSzuSepLEmurKgdY7ghsvhrbeLOLjgAakEDSOvhqRDAGBhj7Rjw2tNfWl+1TE4jAwYPcaHpo3LnTK5auZv6we0Z+zHX1oB5h1zf7K2hmAlr9ae4rgH1rBjQLcF4KhgCAygkQNOQFR2BtXZ0urPna8x+96VZuyzAWRrP8ASLc6Rrl6VoM9uN3d3ESuZlfKugPillXfzqQ4dh1tXchyle6tsfDqSGdG6GS2s+lNb1ktjb/Rb1xveGYJ8yx91OMGzG8LvtC4rWlGswAWU69SrH+IVKarFnGIqxfzQd3nWfCNPOl2dCkZfFyOXSkbVwq20+vw/GnN12mSCs8s8fAHapT3LrUhiblw31G1lk1DrmBBHx0/Ci8PYIMja93A9kSVM5DPmNPIqacYtmbUqF0iRz9/OklR/aUSVDSJklSPEI58iPMDqaPajme/mJPNHM9/MC9cBbwrA00pcsCkZDm6hfOkMNdIYFYOxHMHkKcXs2aWCg7+0f5G1ZOzUe9xiKjUeHO4lhroU+JJ3pVbkalWI6ZRFExmckFgBI0IOnx50fDZ8jBcpG511rmVHHPa/M4nRxz2vrfuINclpVY12pxcYlAuRpHOBrSOEZw3giaVmG+4GB/e33rqdE6cNDrEopJWtdXv+fGJ4a9lkZPLzHpPOlRcK6lWI/eiKI+HuPcIMSI8tgD7xrQqrEC2Cumwg+nSuZZXw56nEsknW19bsRthiZUEb7cqPjbfegA2wYB6Hfn5HzFAGa2SkjkDzGu1PbSBVBJC5tAwB005j9K6k7pqnLU7m9pNU5akTYvvZBBLOm2w7xfPMNXWd5EjTeDTm3jwU8PiVhoSZ8pHTX50p9QaSSw05jWfSN6fdhuxQxmOZC95LKW+9uC34TmZ4QKdcmaCTH7Hw6ywlKm/8neTDnKm/fqQ+OxBW2Wc5AVKr/diAv3tP1NLXgzeMCVOxBkbRuN63Ds12Ew2CJa0LjuRl7y6c7hZnIp0Cr5Aa85qP459F2DxBZkD4e42paxKAnq1v2G+AJ6124PW1Sjg9bVMlvXmOUMADEgZoMTvl5CYEmOlFxTOVWQABsZnl19JpftRwTEYK6LV5xcE/YXQuVH01RgZyOROgkbETlo/ZywmJxluzczsigtdtsMpEEKqxBkZjJyyCFjZqmsOjVl1IxwqSjZW9eg1w+cK0QRGsnbSo7FJ7RJjwOAOpzK0fDOfdV37cdjfqN3NZzDC3v6sCItmCTaJPLdlnlmH3ZNK4vh4AAOaCvIAjMQpjzMxp8dBXcdmbXEpFZZtceT6khf4PNi7eC92E7tCsLrmuIwMqeWWNakOEcN7/CtZFlrWfN48iQIhtfFOsRRntFeHYme8/rMPpczSPF5/61Jdi7d0BPtEZJefAQ3snYgx8quVKhinFjG30cFivdp4ROqooPu0qx8F4+iWySL0Hl3TwNW2gVC8WuuvFMZkQv8AaawYjTz3qb4bxrJa+0s31/gzDVnP3Saw0Zcb+j64MRdyupBdmHhjRzmiJ5THurq0Tii/at/D/lFBWgyntVHf4ORI7jUddG086Zmzan+qPtGPs36+VSHaNG7/AAeX2u5EaGJIaNqf/U7+k9zuZ1uDf3HzrAQuFSxJlSB/ZvDWf0mrJwfFLaw2d/Ci3kYnXYJPPWYpqqXxJyWifK8evmtJY699n3XRlYqupZzAt2101MkH1yedY3RVOW6XIi641DMqG+73LmsFQTqJ6wcg88x5UhirlpBnR/Fbysq97I8JBEKd9Pxpzwl7gvXs1trjKQpAKnLBYQCx1AIj586c8YQlAtyzcUMyAsQgB1zZcwJjQEViVrhKiuEeZkEHNDAjmGAYEfKnTo2UMzAz+7J99RthAoKAkhGgSfumGT10JH8NPLITLqxzdJIHxqElZPt5Q881sxfDl5QUu22KTm8I2ER8BsaTwYOYANlO0x/PSjKEg5jHSCTNBZuDKYtqRIlipMa7TMc+f/VGNYuPbypsItxlHsv6Y3ayUcrOx0PKDrHuafcV6U8u2zpL5p6AGPjrTHGXALyic2ZW1C5YClSBGvI9Y0ERJl0pt5RGjcycxHujatkm0n28oJptRf8Aj5QHE2jlBLk+R3HumgwSAmM5XTfSPSgc28u3i5Rmj50XDss6rI9DNZR5Gr+yMo/ptXtyX6CBPF7Uf9aei1rozEAe0COhPu2501uBcx0YDWBHpvPv60s90H2VKruRlkUnV0Zs6vK/gJetqLo+0OVo13KkDafNQPep6gUYxMZjHXOKbcSuoLZ0y5QSTtqNiOhzREcwKHheLz2QxXNmUagD2ho3+Ka5aeWrr0OWpZczr09wcQqg6EsKcYiygtoQTLTpPLOyz8qSs+Ayyz5GRy36Usrn2spI9Fj411JtU/dVc6m2qa231V+Q3tOgUlifCCRvyEnbWth+jTs4uGwgd2+2xOW7chtBK/Z2/MImnrmrGsWS6vkWPC+2v3SK3zs9w8dxZIOndWo/uLJ/np51aO9+ItBXb6cCbFoftH40mUE7nbr/AD5UX6r50lcsEMNf2h+B/I12UI3j3BLeIQpcAcHkwkfCsq4x2cuYC8MThbjLcsBmVXYtbdACXtw05SVgCNGOwBGmv37B61EcZ4H3yxoTtB2YT7J8vPkda0Dvs/xLC8YwBgHI4Ae2SM9ltGEHcQYdW9COgxvtT2avYK/3JAL57Zs3PZRgbiBX5gQdGH3TO4Kkm7M8XxGEuC7aIFy0vd3FJOVxaJQo46SpgjVTqJ1B1i1jcHx7ClQSl22Q2VgO9sXBqrRMMhI5HKw032mpKVuBxGSlbein8dR72BdLznOHtK6MsXLbAhirQYbkQy6MCCJBruBdnbNp0Nt2tkZibZzLm8J5Tlf3TtU1xziOHvuMJxD+g4wAC1e17i8qnwlXMBknXu3IKkkAzrSdm5fs3BYxNsZoYpcU+BwFPiWdxG8aidVAIJodUKbc7PXbnEcW9ruzNwyHYiRqNIUwZHnUg1+5hVi9ZuKpjVCLizqTsA3PpQYW1fbH4rubmQi4TqAVOp0P+lS+Ixt5VjFWHIEeO1LDUanL7Q900MH/ABa59s38P+UV1E4x/XN/D/lFdQ0z/ieX6xg8xIXuVkiZAhpiNfhVjtph/Dlxdwa6TdbUyNIb3fGqpxTGZbuFdRmiypGhIJho0GpGx05VTuO8QvO5DO7CTB8YVvIAsZA2oKGi8b4ullT3eJuXNRLSrIo6SZzt+6OcSRzNwrgJVreIugq73UyITqitMl+txufQGNyarvYvs/clL2KtX3sprat5ZDFhIaCR4Rv5kjlNaJxJh9jG2e1Ak+HeB5R0rKXqZS5VuB8Pd7+I7vuwc0kusz47tL9osK9oWjcFoqXjwKwYsLF3qxET5dKS4Ktk3r/fXGtjP4SGZdc93mB0o3aq3ai13d5rmsx3hcKBaIUkT4ZzDXcz50aqqBqqoQZ8FxbmUlW8DSoAMmUPT2pX+OuLS3hXc7UtZsm4jW5BDAyI1+PWm3D77EwGAYHK3SevoRB99eZWrxR542zaVXrpzQ7uksoXJ4hvtJouHvlJBXfSdiKO6FW5T1CadaRxlsg+JgT1G9cQyvZtR+pPDyy2LUd94F+9F9WKzmt3AgYyD47W2pO08+VERyD035x/MUF7gv1u5YtZmIJu7AZhCK0jcEQsxTzh/wBGF0sVN6/h1g+IpmXcaeBwdfSNKvCKaPRCKcf74ieOZjBYAaaQdDr/AD86MjMbeoGUHeY1929P37A3VQMcfdYBnUQkeyzLOrnePnRV7IJrnv4h53BuQp9QB+dc/ReVK1jj6Owo2t6/JH38VlQgsijnmbXyjN+VRf8A2+EMp426mQvxOp9w99TnFeAWbeHud1aUMQIbUt7Q+8ZI91V7CdmLr+zbJ/ij8UNdrDSTXEpHDik1xJ3B8JtELexLd6zeJbcRbBPRPvHzJp3xnBqvcXVVVXEoxAGoD22KkeEgCbfdn+FqluA9kWbK2IAAAAFsNMxp4mgafuj3ztU12n4D9YwxtpCukPaPIOnsj0IlfRq7cVSh1lVKFCxWeASwgiNBBA9OVdZDZGhgBEkc/jTKzeVwDBHUayCDDAzzBkfCnbhfujw+YaZ9xjrtXncaRUex55RaiofnRUAwgMkZo8uvl6mt57GX8/D8I3XDYf490k/OsEusoaUB0g++tj+jPG5uG2F52u8tHy7u66j/AAhatC9+JeF9riXKaRvn2T+8Pn4fzoO9pDG3Ps2I5DN/d8X5V2UFLtN2FHuXKQZ60GJdoMMtvHY1CcsXmYRGouqt2CI6uf5FRdi69txcsXGt3kK5HU6iXUEHkVIOoMg9KsPbnDleJ3yJ8drD3NCBoFa0Tr5oKr2KuFtcsAFCY6B1nTrUK0myCqpv5Vv7NJx/aNbtr6vxmzlAPgxlhSUUkEBmWC1okaHRkaSCIkU0ucG7m2B3w+qvqly2wfBP+yyg5hg70x7JUT7LzoGfHMU6gWcwe1Ae3c+9HeBcp5SKkbPCbAkMhs3GBOay72kvafeFtlDNvKnX1FXL1GXBMFmxl9e9cOrGHkBmIJliAArTuREa7VaPr12yPt07xNPtLYk+ea3+nwqncCwFhcVdsnwKrlbXiOZSGMZWJmffVt+vXsMPtQb1rQd4om4umudB7Q8xrrsaGCHGh9u/8P8AlFdQcZb7d/d/lFdQGdYTDWri2GXFKj2raqIKtsN/aBB1p/Z4bfD94t+zcaZzOhLemYhyo30G0mK0nFdmcLc9vD2G9bSH8qjbv0dYA6jDqp6oXT/IwoCrJjuIKP8AZ395H4hfLnSHFuIXnv4UlGtgOA4zIVJiQfCTpMxOtWp/o5w49i7irf8AZvufk+ammI+jt9MmMviCCM6Wn1G2yqfnQFV4RjGw12+1zDXXDt4SLZIjM5kHKRzFN+N8Ut4l86qLYRSkHR2YlS0gaAKyheshuUVYONcBxmFs3L5xNl1tKWIayysY2AyuRJMAetVbCoVXJlzkCDJGp3J6yTJ99SxJZUSxJZVbsv2I4dlnWY6zTLH3Vt3UYHwM3dsfLdG9R4/dTwFgekflqaS47hjdgZDydsisxCqGE+EHKCxCyfyrn/f68+xlf9Rc1x7Dy8EBhTMaGc3XlHKiXe78Oh/e6e6aJh8UWUKfuErMMrGDAJWJ1WG1HOl8Q7qMhA5Hrv51Kkk0r+5GklJRvX/sKYO/3d+w9sZYuoNQYi5Noz/xPKtG4Y2JDHv+6ZIP9WIadI0Z4iJ+VZlj7bvaJMSVOUiZkartoPEBVq4BexuRLy3rV9LiBglxrgjMAdwpOYajeN6tgusfGWwXWP8ANepMcRvDuxyJu3tDE/1lzoagsZilQSxj86ZcYwt9cQLzKoJkkKxKhj3nMgEwG3MUhw/hl3FPKnw/eunVR5Wxsx/e9kedWKhsLiTeuhNgROWJMdW/ZHSd/OrXhcFlEAU54ZwG3YQhBvqWOrMepJ1Jp3bw/lQDnDWtBQtb1p3YsaUf6tQ0w3jLmxxHFWfu3LmddNAzKtyB6ho9y06wBaTlI2OhmP0qZ+kDh6fWrgckFltMoHI5AobqDKHXyqu8NYZV7zWQCWXTcTyMc/lUMRJxduhDESlGVunlRTD5g4ywDP8AO9aR9FpcDFIwgC6jD+09vxwJ28KH1Zqzi06h9dR5idJ3rUvotwv9GvXNYuX3y6RoiIn+YPWxW1XlwOorary4eexchRXWRHXT40qEoGWrFiPwzzbQ88qz6wJ+dCxrsMvhI/Ze4P8AGSPkRQstAZn9JKEYy00+1h2B1A9i957/ANZVPxYAnK2bn85q9fShaPe4VhPs4ldI5dy3PyDH3VR8VcLBjlAhSTHQA6/n7qi7TIO2JXd+Pwafx/hYRi+XPZYt3iDdZI8a85kax6jUQ0K3FThUK3fHYIJtXBqRpoPcP1Gm18dZmdjNVDtLwgW7dxWn6vcBn/2m3BHRZ36STsTFixEYC/bGMxK3RKM5BJHhHiMSfu+tWX61cww1zXrEDUa3bYjWf94u3nrVcP8ARcU7XlBtXyfENVgySCPKdR01E1NI7YdcyTdw5A8I1a2I3X9tNtNxQwV4y32z/wAP+UV1E4yftn93+UV1AW9vIUUp50swopFDoTAowWhy0eIFAU76S3IwcD716yD5hSbn/IKzu2dC2aGHKFk+ka1fPpRvjubKETmulh/BbYGB/GPjVDBzEZFjygfGd6hjeaHnxvHbuJm0uaHeIBzE8jzHuGh8wa03sHwPusMLjj7S/lfXdUj7JfKFOY/vO1Z7g+HLiMTYsMoQPcQP+8o8brpsSqkct625EruF9rodwvtdLGXfSZwzu8Ul4DS9bg6/ftab+aMn/DNVnEqpQFSSfvSZ32/A/KtR+kXAFsGbgEmwy3f4RKXPd3buf4azK3m1YQQNwWOnu51xivK0+5xitxafegjZKR97NPnHyq19g+x6YnDMRdxNtrd64n2d4hY8NxIQggeFwNuVVO1ZZySIG/l6xV9+ijiM3cVYc+I91eUbZlyC02h10KrPXMKQe1Sv8GwdJtV66Ekn0aByBdxV+7aBnI+SG9WUAsPLY+dWXD9nUQAA6DQCIHyqWAoYq5cYHhSgcqTXhwqRcUkBQBUwtG+rUslExd7KukZjooO0nr5AAk+QNAY19KmINrG3DClThrceEe0puCCTuwJGwIggGDVfw9lkCtpAgCJjQR8NOdSv0i8Wt4y9bFgt3NpCjXSNbx7zvCyfulp8R0MyARrUWpWDvmnzjfyqGIrW362IYqtbfrapzWm0bTVvPeRyOsVtXYHDxw7DE7vb7w6c7rNd/wCesRxTqqEwcwBPONATz56V6F4Fgu6w1i0d7dmyh9Vtqp+YrcLQ3B0v+tw6yUVkpeKIwqpYi7SRcujzRh/EgX8UNHZKO6xf/tW/8j//ANKOy1oM6+le1CYVpiLt1fc1hyR/hrOsblAfKSRkf/Kfj61pX0vA91hANJxM/Cxd/Ws2xzM6vEA5SNOciAPXWKlL7yUvvqbuRRbtkOpVhINOXSKIVqpQp2J4aLE2LwzYZ4CE/wDlmfCs8hJ8J+6fCdCKibeIucOuC3cl7DnwMBsOcDkw0lee489CxOEW6hRwCCCNfMR7xVZfChZwmJBa2+lpzvOsLm/bGuVvvCQdQQQIniXG7L3WZbikGOY5AA/MV1VDEcCvW3dSuod9jpBYkH4EV1YDdClFIjn+FHknb5/pXC37z/PwrTRPXlHvkfKjKnUSfd/IpQCobtQmPyL9QOGza5++zTyjJHh6zmoClfSJju8xQtBgos24M82uZXYb/si186pdtoI1M+Uacvw+VTuL7LcYuYhr2Iw1u7nyhu7uWBOVcoIGccgOmw96VnsziFukX8Di8jgKgtLmKs0hnLW7kAqNVDGJ3qOVuTT3+hLK3Jp6P0I+5iGtXFuJcGZWR1flmG0ifENII5gmtv7P8VTFWEvJHiAzD9hoGZT6TvzBBGhFZ3wvgeORbWTh2V1UpdLvh4cPlJMPcYtBDAz7SvBOgq69iOz9/DW279kzFbSBUOaBaVlUs5Vcz5Sq6ADLbQa1SEcqodwjlikTmIwiurKwDKwKsDsQRBB8iCRWG8R4WMNfvYdixFpsqtrLKVV0Jjc5GUHzB61utxzyiObHYe/mfKsO4vjmfG32zam9dXUyIS41tfdlVa4xftOMb7H58kXbdcwzAwOQn8zUp2f4qMJjLN/UIrFLmh/qrkKxM/snI/8AAajL5KPqVBk9I5dfWlbmGe6gbI7W7rd2LvdnuySNSCd4WTt4ssCa4q200cVbkpLevNx6IUUJFU7sHjnFy9h2MoEs38PIYHu7hdHGViTbC3EjJJALNl8OULcquegTYUSKVaiRWgOlU76RcaRgbrgwHa3YU8sty4q3mnoyhkHl/aq0YtyYtqYZ51G6qIzt6wQB5sKg/pHw3/hd7KBFoWnAjQLbu22OnQID8Kxgx5WYLnBG8Rrz8p2pG3bzeLMBGsc950FL2sGxstc7pigcJ3gHhDGfDPM6EaaDQaEgUjhE3GSdPh8a8tMqb+NDx5csZP409w6Y5VxWHN0Zk72092QAO6turOTrt5c9a9HCvMmDdWe40IZPdpJA0USSo5yzH5VrXYDtbeX6thMVbhbtmcLfBkXFtiCj/s3FEDz0kSdbYdlTgejCssvA0KgNDXGqFRhjNLlo9S6f3rZb8UFKMtJ8V0RW/ZuWj7u8VW/ws1QXb/jz4TCMyW87XCbQJYqqFkaGYgE7iABuSBIoYU/6WuJ23vYXDqysyG7duAEEqMndpMHQlmbTyqqcMwQu4vD2ghGe9akHori45/uI368qY28OttFnJAVZaFUGBrqep69a0T6MOzTAvjboYG4oSwGkEWzDM5Uk5CxAAGnhEx4qlFuUq/JGLcpV3fkvjUUilSKIRViwlTfinDVv2yrCdP8AXfcawZGoIB5U5IrlNAZjxDB40XGGS1cgwHa4UdgBpmXbNGhI0MSNDXVpzWgdYrqGUFstDlo8UYLQ0IFo4WhC0fLQBMtCFo8UV7gHqdgNzQHGBqdBRRLdQvwJ/wDxHz9OfLbJMt7hyH6nzpagMZ7TfQvjsRdZ/ryXgSSBd7xYE6AKoZVAEaCB5VE4T6HuKWPZ+q3Fn2TcMe6VWPjW9mgNYDJOz/ZbiNi5dBwNgrdUo2fEobJBXLDKoLMo1MRMs0b1M8P7BY1rX1fEYjDLh2trbdbVu4zsFywwLwttxlWGgx0rQYoRRKgViO4H2asYRCtpWljLuzM11z1ZyZbc6bCTAEmpPJ5n5fnQijUAkQeo+H+tJtcgEkAASSZ0AG51ilzTHFfaOLX3RDXPSfCv8RBn91W6itAzv8YtYe0+KxLG2kDVgfCk/ZrABOYzMby0cqonFPp7wLK9sYbEXUZWRs2RAysCpHtEwQelafjMDbvIbd1EuI3tK6hlOs6g6b1E/wDcHh3/AKHC/wDBT9KwGDYH6Qg2GGBuoUw5uWvtFP2i2rbSqkKBJkCWH7xykmrEp4ffdUw4RgmExM21D95evOzrYXIAC7qYYT7OcTtpq5+j/hx/2HC/8JP0p/wrs5h8NP1e1bs5va7tEE+piSKAyTgXZnigv3HvcOVkvBkuob9lbbKxWRuxEBUgiSCoIq29juwGJsiyMVctFLFxbyJbzswdbfdr4zlCpEFlAOZhMir9kbqD6j9D+VDLfsg+h/UChoaKA0He9Qw90/hNF79eo9+n40A24razWboG5R49cpj5xQsFuJqAyuskEAghhMEHQjWnUT6VH8H/AKi2Duq5D62yUPzWhgzw3ZbCWmDW8Lh0YbFbSAj0Mae6pEilCKKRWgRIohFLEUQigEWFFilSKCKAKBQUeK6gHAoRQ11ACKNQV1ADSGE1XMdyTJ9GIA8hQV1AOBQ11dWAA0Brq6tB1CKCuoBQUNdXVgCmmPCdVdju129J65bjIvwVVHurq6gH4oRQ11ACKMK6uoaGFDXV1AdRWrq6gEThlPID00/CoTDXSgcKTAvYgdf/ADWPPzJrq6hhJ2HJUE9KOa6urQENFNdXUAQ0FdXUB1dXV1Af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62B02F90-1BE2-D843-AE0F-DD79786B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30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91A7E5F-5611-6F40-9B13-32BAC7EB16CC}"/>
              </a:ext>
            </a:extLst>
          </p:cNvPr>
          <p:cNvSpPr/>
          <p:nvPr/>
        </p:nvSpPr>
        <p:spPr>
          <a:xfrm>
            <a:off x="585106" y="1458496"/>
            <a:ext cx="1132876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Cluster computing systems / Data centers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LAN with </a:t>
            </a:r>
            <a:r>
              <a:rPr lang="en-US" sz="2400" b="1" dirty="0"/>
              <a:t>a cluster of servers  </a:t>
            </a:r>
            <a:r>
              <a:rPr lang="en-US" sz="2400" dirty="0"/>
              <a:t>+ storage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Linux, </a:t>
            </a:r>
            <a:r>
              <a:rPr lang="en-US" sz="2400" dirty="0" err="1"/>
              <a:t>Mosix</a:t>
            </a:r>
            <a:r>
              <a:rPr lang="en-US" sz="2400" dirty="0"/>
              <a:t>, ..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Used by distributed web servers, scientific applications, enterprise applications</a:t>
            </a:r>
          </a:p>
          <a:p>
            <a:pPr lvl="2"/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Grid computing systems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Cluster of machines connected over a WAN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SETI @ home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WAN-based clusters / distributed data centers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Google, Amazon, Facebook …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Virtualization and data center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Cloud Computing</a:t>
            </a:r>
          </a:p>
        </p:txBody>
      </p:sp>
    </p:spTree>
    <p:extLst>
      <p:ext uri="{BB962C8B-B14F-4D97-AF65-F5344CB8AC3E}">
        <p14:creationId xmlns:p14="http://schemas.microsoft.com/office/powerpoint/2010/main" val="21181570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76200"/>
            <a:ext cx="8991600" cy="1143000"/>
          </a:xfrm>
        </p:spPr>
        <p:txBody>
          <a:bodyPr/>
          <a:lstStyle/>
          <a:p>
            <a:pPr algn="ctr"/>
            <a:r>
              <a:rPr lang="en-US" dirty="0"/>
              <a:t>Emerging Models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971800" y="6076673"/>
            <a:ext cx="6057900" cy="698500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 also want to access, share and process our data from all of our devices, </a:t>
            </a:r>
            <a:r>
              <a:rPr lang="en-US" b="1" dirty="0"/>
              <a:t>anytime, anywhere</a:t>
            </a:r>
            <a:r>
              <a:rPr lang="en-US" dirty="0"/>
              <a:t>!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2286000" y="2126973"/>
            <a:ext cx="2590800" cy="1806605"/>
            <a:chOff x="762000" y="1371599"/>
            <a:chExt cx="2590800" cy="1806605"/>
          </a:xfrm>
        </p:grpSpPr>
        <p:pic>
          <p:nvPicPr>
            <p:cNvPr id="2052" name="Picture 4" descr="http://images.apple.com/imac/images/overview_new2_20110426.pn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62000" y="1371599"/>
              <a:ext cx="762000" cy="1436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 descr="http://www.microsoft.com/windows/pc-scout/pcImages/f5f6f14c-6d1f-e011-aa50-02bf9d3bf32a/f5f6f14c-6d1f-e011-aa50-02bf9d3bf32a_front_medium.jpg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2600" y="1587810"/>
              <a:ext cx="1600200" cy="12202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/>
          </p:nvSpPr>
          <p:spPr>
            <a:xfrm>
              <a:off x="1406071" y="2870427"/>
              <a:ext cx="14519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Computers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176340" y="4336773"/>
            <a:ext cx="2776660" cy="1311076"/>
            <a:chOff x="652340" y="3581400"/>
            <a:chExt cx="2776660" cy="1311076"/>
          </a:xfrm>
        </p:grpSpPr>
        <p:pic>
          <p:nvPicPr>
            <p:cNvPr id="2060" name="Picture 12" descr="http://techalites.com/wp-content/gallery/samsung-ln32a550/samsung-ln32a550-3.png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340" y="3581400"/>
              <a:ext cx="1137557" cy="1206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 descr="http://static.ddmcdn.com/gif/home-theater-1a.jpg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66141" y="3629660"/>
              <a:ext cx="1462859" cy="9752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1110447" y="4584699"/>
              <a:ext cx="2183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Consumer Electronics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696201" y="4260574"/>
            <a:ext cx="3200401" cy="1403121"/>
            <a:chOff x="5333999" y="3549879"/>
            <a:chExt cx="3200401" cy="1403121"/>
          </a:xfrm>
        </p:grpSpPr>
        <p:pic>
          <p:nvPicPr>
            <p:cNvPr id="3" name="Picture 4" descr="http://archrecord.construction.com/innovation/4_Products/images/0310_10.jpg"/>
            <p:cNvPicPr>
              <a:picLocks noChangeAspect="1" noChangeArrowheads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33999" y="3549879"/>
              <a:ext cx="1388246" cy="14031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/>
            <p:cNvSpPr txBox="1"/>
            <p:nvPr/>
          </p:nvSpPr>
          <p:spPr>
            <a:xfrm>
              <a:off x="6350517" y="4056350"/>
              <a:ext cx="21838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…and even appliances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837034" y="1898374"/>
            <a:ext cx="3449966" cy="1801505"/>
            <a:chOff x="5279446" y="1587810"/>
            <a:chExt cx="3449966" cy="1801505"/>
          </a:xfrm>
        </p:grpSpPr>
        <p:grpSp>
          <p:nvGrpSpPr>
            <p:cNvPr id="4" name="Group 3"/>
            <p:cNvGrpSpPr/>
            <p:nvPr/>
          </p:nvGrpSpPr>
          <p:grpSpPr>
            <a:xfrm>
              <a:off x="6078328" y="1587810"/>
              <a:ext cx="1953604" cy="1801505"/>
              <a:chOff x="5975216" y="1424374"/>
              <a:chExt cx="2192516" cy="2021817"/>
            </a:xfrm>
          </p:grpSpPr>
          <p:pic>
            <p:nvPicPr>
              <p:cNvPr id="5" name="Picture 6" descr="http://www.blogcdn.com/www.engadget.com/media/2010/01/zz7401-27-10ipade132b0.jpg"/>
              <p:cNvPicPr>
                <a:picLocks noChangeAspect="1" noChangeArrowheads="1"/>
              </p:cNvPicPr>
              <p:nvPr/>
            </p:nvPicPr>
            <p:blipFill>
              <a:blip r:embed="rId7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19444" y="1424374"/>
                <a:ext cx="1363491" cy="16527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" name="Group 5"/>
              <p:cNvGrpSpPr/>
              <p:nvPr/>
            </p:nvGrpSpPr>
            <p:grpSpPr>
              <a:xfrm>
                <a:off x="5975216" y="1942340"/>
                <a:ext cx="2192516" cy="1503851"/>
                <a:chOff x="4152563" y="2491758"/>
                <a:chExt cx="3640986" cy="2460289"/>
              </a:xfrm>
            </p:grpSpPr>
            <p:pic>
              <p:nvPicPr>
                <p:cNvPr id="7" name="Picture 2" descr="http://www.maclife.com/files/u129772/2010/07/iphonefrontside_full.jpg"/>
                <p:cNvPicPr>
                  <a:picLocks noChangeAspect="1" noChangeArrowheads="1"/>
                </p:cNvPicPr>
                <p:nvPr/>
              </p:nvPicPr>
              <p:blipFill>
                <a:blip r:embed="rId8" cstate="email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669460" y="2491758"/>
                  <a:ext cx="1124089" cy="177487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8" name="TextBox 7"/>
                <p:cNvSpPr txBox="1"/>
                <p:nvPr/>
              </p:nvSpPr>
              <p:spPr>
                <a:xfrm>
                  <a:off x="4152563" y="4386949"/>
                  <a:ext cx="3299303" cy="5650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Mobile Devices</a:t>
                  </a:r>
                </a:p>
              </p:txBody>
            </p:sp>
          </p:grpSp>
        </p:grpSp>
        <p:pic>
          <p:nvPicPr>
            <p:cNvPr id="2054" name="Picture 6" descr="http://files.softicons.com/download/computer-icons/web-devices-icons-by-iconshock/png/512/black-berry.png"/>
            <p:cNvPicPr>
              <a:picLocks noChangeAspect="1" noChangeArrowheads="1"/>
            </p:cNvPicPr>
            <p:nvPr/>
          </p:nvPicPr>
          <p:blipFill>
            <a:blip r:embed="rId9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79446" y="2115200"/>
              <a:ext cx="834946" cy="8349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http://rmreview.com.my/wp-content/uploads/2011/04/TOP-TEN-POPULAR-ANDROID-PHONE.jpg"/>
            <p:cNvPicPr>
              <a:picLocks noChangeAspect="1" noChangeArrowheads="1"/>
            </p:cNvPicPr>
            <p:nvPr/>
          </p:nvPicPr>
          <p:blipFill rotWithShape="1">
            <a:blip r:embed="rId10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153401" y="2049336"/>
              <a:ext cx="576011" cy="9666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/>
          <p:cNvGrpSpPr/>
          <p:nvPr/>
        </p:nvGrpSpPr>
        <p:grpSpPr>
          <a:xfrm>
            <a:off x="5254407" y="3622785"/>
            <a:ext cx="2362200" cy="2288519"/>
            <a:chOff x="3733800" y="2819400"/>
            <a:chExt cx="2362200" cy="2288519"/>
          </a:xfrm>
        </p:grpSpPr>
        <p:pic>
          <p:nvPicPr>
            <p:cNvPr id="14" name="Picture 2" descr="http://venturebeat.files.wordpress.com/2011/11/jawbone-up-ios.jpg?w=558&amp;h=9999&amp;crop=0"/>
            <p:cNvPicPr>
              <a:picLocks noChangeAspect="1" noChangeArrowheads="1"/>
            </p:cNvPicPr>
            <p:nvPr/>
          </p:nvPicPr>
          <p:blipFill>
            <a:blip r:embed="rId11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67151" y="2819400"/>
              <a:ext cx="870984" cy="11984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http://www.displayblog.com/wp-content/uploads/2010/11/Griffin_Slap_iPod_Nano_Wristwatch_Case.jpg"/>
            <p:cNvPicPr>
              <a:picLocks noChangeAspect="1" noChangeArrowheads="1"/>
            </p:cNvPicPr>
            <p:nvPr/>
          </p:nvPicPr>
          <p:blipFill>
            <a:blip r:embed="rId1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39524" y="3469577"/>
              <a:ext cx="1456476" cy="10969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/>
            <p:cNvSpPr txBox="1"/>
            <p:nvPr/>
          </p:nvSpPr>
          <p:spPr>
            <a:xfrm>
              <a:off x="3733800" y="4584699"/>
              <a:ext cx="21838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Personal Monitors and Sensors</a:t>
              </a:r>
            </a:p>
          </p:txBody>
        </p:sp>
      </p:grp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2489D-B01C-440F-AEFD-22E5E33E5597}" type="slidenum">
              <a:rPr lang="en-US" smtClean="0"/>
              <a:t>31</a:t>
            </a:fld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F01C27A-71D2-1344-98B8-DDC3ED81E80C}"/>
              </a:ext>
            </a:extLst>
          </p:cNvPr>
          <p:cNvSpPr/>
          <p:nvPr/>
        </p:nvSpPr>
        <p:spPr>
          <a:xfrm>
            <a:off x="99358" y="1019270"/>
            <a:ext cx="725406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3333CC"/>
                </a:solidFill>
                <a:latin typeface="Times New Roman" panose="02020603050405020304" pitchFamily="18" charset="0"/>
              </a:rPr>
              <a:t> Distributed </a:t>
            </a:r>
            <a:r>
              <a:rPr lang="en-CA" sz="2000" b="1" dirty="0">
                <a:solidFill>
                  <a:srgbClr val="3333CC"/>
                </a:solidFill>
                <a:latin typeface="Times New Roman" panose="02020603050405020304" pitchFamily="18" charset="0"/>
              </a:rPr>
              <a:t>Pervasive Systems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“smaller” nodes with networking capabilities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FF0000"/>
                </a:solidFill>
                <a:latin typeface="Times New Roman" panose="02020603050405020304" pitchFamily="18" charset="0"/>
              </a:rPr>
              <a:t>Computing is “everywhere”</a:t>
            </a:r>
            <a:endParaRPr lang="en-CA" sz="2000" dirty="0">
              <a:solidFill>
                <a:srgbClr val="FF0000"/>
              </a:solidFill>
              <a:effectLst/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585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Middleware-based Systems</a:t>
            </a:r>
          </a:p>
        </p:txBody>
      </p:sp>
      <p:sp>
        <p:nvSpPr>
          <p:cNvPr id="6148" name="AutoShape 5" descr="data:image/jpg;base64,/9j/4AAQSkZJRgABAQAAAQABAAD/2wCEAAkGBhQSERUUExQUFRUVFxQYFxgYFxceFhgbGBUXGBgbHBgcHCYeFxkkGRoWIC8gIycpLCwsGB4xNTAqNSYrLCkBCQoKDgwOGg8PGiogHyAsLS4wKSwtLywxKi0sKSwpLCwxLTIvKTYsLSwsLCwsKS82MDUpLCkpLCwsLCwsKSwsKf/AABEIAMMBAwMBIgACEQEDEQH/xAAcAAAABwEBAAAAAAAAAAAAAAABAgMEBQYHAAj/xABLEAACAQIEAwUEBwQHBQcFAAABAhEAAwQSITEFQVEGEyJhcTKBkaEHFCNCscHRUmKC8CQzcpKisuFEU5PC8RUWJUNUY3M0o9Li4//EABgBAQEBAQEAAAAAAAAAAAAAAAADAQIE/8QAMREAAgECAwcDBAIBBQAAAAAAAAECESEDEjEiQVFhocHwcZHREzKBseHxwiNCYnKS/9oADAMBAAIRAxEAPwC/5a4pQd5/Io9tGb2VY+gNaciPcxtp+Hwo1OfqD8wB/aYClF4Ux3ZfcGP5aUAyriakRwhebNsOQG/9o/jTPE8PdJMZgOYnT1HKgES1F72ks/p8BQG550AtPQR66D3Tt+HpTi1w+4wkAAdSw0qPzUrhcayGVPSdtRO3p+tASS8Ebm6iN4kke4UuvABzdj5AAT6TvTjAY/vBsQRrGsT+6SenI6U6CeXn09SNJVt9Nqw0ZW+C2uhbpL6N122NKtwy2VIChQ2zQZB85+Rpy+m/Pz0O/no3n/ID89NRv5Npoeh50BUcZYe22R58jOhFN5q3Y/AreTKd/ut95T0Ou/8APrUr2HZGKMIYfPzHlWmBS1ATQ5aAigCk1Idm8X3d8Dlc09/L5x8aji46ikrl2IKzKkEaHlQGiHY+Rn8+Z9RR41PmP18vSoW32qskA+MyviAU6HpuPOi/96U08LmBB28v0rDak2p9n0/L1ruX8X/N76r57V7Rb26n16Ui/adzsqjWetBUsty5AY9B+AJ8qpVwyzHz/DT8qctxy6xgsIY6gADQCT8hTJH8h8BWmBiwpC7jEG7qPeKVd6bsQNooBFuIIdiT6An8qSa/PI+/Sj3LlNbjzM7Df8gPM/60MFEBJEakmEABMmYmPXbz9KsrYmzwvCvevHxfej2nb7ttOp6n1J0GjbhtpMLabFYkhMqyJ+4uwAHNzsB+tUDH8QbiN361iZt4W1pZt6nc6aD2nYxtvtsKGj5vpExTlmJtjxOICbAMQBv0AoatlzsXhUJHdzz1JmTqdvM11YaOM1GQtynkdKdX+1mCwyWjfuWrbXba3FGV3LA8xlUyJmmzfSjhP/LXFXP/AI8LcHzcAVoJDC3r3+7JEnYEaHplin6qxALAqSQAG67c53HnNVu59Izt/V4DGN5ubNsf5yaRHbG5dvYS1ewvcm9fgTezwttA0nwxqSRHKKwFw+rEDcDfnHPTYiKHux+0u52g8o6afzrWb2O2uPxGIxNqz9Usrh7jJmNpmYjM4G7xMLQ38djTpc4siaTCJh0MQTuZOwJ9BQF9xHCrb6w06aqCCfWRBppxLhqWrNxxbYlEZhmboJ5Gs+u5GE3OKY26JI8F25BIUGItL0I+NK8c7HFcGzYY3GJa1cuF7zlsiq51Dtpqdv0oC/4zFYSwYuthbRHK5dQGPRtajL30i8Ot6fW8P6W1Zz/gBqpdq+H95x5ibHfAYZYWBBbWNWEAxJk9Klk4fiFUFMHZQydDdGg0IPhTrIjy86AeP9KuEPsfXLv/AMeGaPiwH40i30kM39Xw/Gt/bZLY/wAxiuXB4zMumHVfDOlxj7IzQcwHWD6aUtw/h+IRi165buLBGUW8gnTXNqdBIiedaBG321729ZsNhzZuOjOfGGylS4y+yM2inX09anV4uwEQC3UzBHTz9+1RY4JaITEFftQ95cwJ27y8IiehNHuGaGD5+LXD+yPdMjoZ3/GmONd7kZmkrsYE/Eb0ml0gxuPnSpoBstkHf4E0PcL0FKlf5/nlRSpoBPKBRGpQik2SgG1lcsjly/P8vjRy1DcT9f1+X4UGShgE0Iahj0+Ao4mhoC8/SP7xA/CaPB6H4GhC6ep/Af8A7VxSgErj01uXfI/KnNwU0umhgg7E6fz6+lSnBuGrHfXCBaQErngAnmzEnafyHqlwrhJusc2iLq5221yg8upPL3Ux7QWsRxBhasjusIgGVjoLxjwnLM5BrlHPf0GkV2q4i2MxtyzeJSxhGgWwZa650Bj7ztsF5AxzNSdiwtpRfxHhC5e7tb92YgQB7d4yRI9BpJMb3qJxXGsy537yLageIsQdB003Y6AVMuq2x9YxbDNoEQSVQx7Ntd2c66xJ8hQFuxzeM+78BXUjxBvtD7vwFDQGf9osCy4rhFtSpZcLbQEg5ZVSASBrEiYq2rwrEaZsQiwdctlddRp4yY56+dVftkVOL4dnJCfV/FEzEPMQCZidtemtSllcD4YsO/i8JNq6YMrrLe4z5eVAPXwdtVPe49xqNRcs2+unhA9fdU79SQjDuQGZL1rI5AzQVgkNuZG551X7V2yAe74fdOo07q2Ouur/AD86sFogJahcs4izIiIMHTzjaaAzvguHw31vHm+neA4glVyF4Ia/JgbbESatFvE2kP2eDuGF9pbKAaLoJJBGgyxHyqudl8ReGM4h3KI5+sGc75QBmu9AST5VaS+MP/plGX/3GM5f7Q0zfKgA/wC1L0SmCcGSAGe2ukCDInmT8KlMXeJwmIkEHuTIMQDkMgdfWBUX9TxjDXEWlMnVLM6ZRp4mPOT7/LWJ7ads/q9p8LaAuYi4iq5jw2wy+2wnV2ElUHqYG40a9t+0wwnF3aCz/VwEULJJaJJ1AA0AkkAeexrWI7c4u/Iu32tLGiWPB/euD7Q66+EqKi87941xhde45zO7EFnP7xjbyGggAUhiXLNOXKTHy/P/AEqDk5PKtONTzuTm3FWXGqDtZRmm5lfqWNxmP8TEn4mkQFtsTYNxNZlbl1T/AIWGn+tPEvuFKlCZ59Pdz+I9KbW7uRvY89Z/kVxCtW++pxh5qt+yrqSuE7UYtLeVcXdMEkLdVLimTJ8RUOJJP3udSGF+ka8P62zbcdbbFD/deV/xioM4hm1AuDnofTYxI2pHE44sdBl01jn6xvzrqEpV06qx3hyk3ddVYt6fSXZBB7nEZv2YtRt+33mX8/Km+N+kq62luylsci7Z3+Cwq/FqruFxLrJKs08/zpuLjKdQfRuYmY9K6U22131O1NttU6q5KntHeuhu9vXNhGVmQba6W4HxFRaYxg4Pe3180u3A2xOkNBOnPTel3vFzOVxtop006CNKbvjCzAxougBgljsxbSfIDTaeekouVXz56EIubbs789Ba8xvicRc711HhNyTz2EABSNPEBJ1M7U9tdo71nKLV9yOa3PtFGmwLguNf3qbXrpaCFcdQNtOYpHF3yQBkIjmdzWRcnJfJkHJyVa+68ZPW+299h4jZXT/dOdf+NSFnt1iFIzC0/UZSoPvDEj119DUVg7zpurEH4UgSQ05duR+MVWMpZn8otGTc30ujT+FdueG3Em4z2nEB0dbhgzrDIpVgRqD05Dan9zthw1fvOd9RYxTc9NrfSsrZC7Z1DSQoIXyJgRA1GvUa0hicTmgBYI58z61qxJN6ddBHEk2tn1urGl4ntzgDchby2xyD27lsf/cQRsN6kkvKyhlYMpEgqQQR5EaGsnwt51BBVjI0o3B+KXcJcm2DkJ8ds6K3mOS3Ojc9jpqNjOra7nUZ5pNd9TT7rUng8C164FXnrP7I5sfwA60ThoGJyG34lcAgjSZ5eR3npB6UTtPxPubN7DYfMzgL395NArF7a90p5eBmG/hHnMVKCfHO0lopcw9lSbNnuw9zXLcY3VVl09tZIJ/aIj2d5LC4od9bDe0ZKoNci5TLsdp5T5wuk1BcXwgt8OuoIBV8OMi+ygziFmNTzJOpkbCKlOBN4wLQzCSbt5vvnKdF/a5a7CNJ5AQSYgpxPGFULu1yEHIGN2P3Rt1PSpVsOlkd/inzXDAAgkAx7NtBJnfaSdZPSOstcHEsZ3armZ4zMdFHMxu3LQR5kVKutjDfa37me6QBmbVyY2RBsN9FH60BZcePtD7vwFdXY4eM+78BXVgKR2lDfXOHFQCRYEAmATDxJjarNnxWkthV111uNpptqNYn5VRe2hBx3DczFV+rNmYGCoyXJIPIxzorX8Hm1xF1vtHy/wBIuGTmHTfWK0F4yYpgf6RhwdPZtMYEwd7nUj4edSiXgUtQwYjEWQSOZgzpy9KzjANgDmB7x1MSC2Jb7w9eU1b+BXPsLMbfWLOXfQZdBrqNORoCp9n7qHF8QBxDWYvkkqQs+O7pmYcvKpy5jsID4sddJynT6zGyEE6EcpaffVM4C1r/ALQx/eWTem+8KEzkfaPrl2HrUjf4jatgscI6gA+I2LYGugWS25JCR1IFAOOO8ZwndFMMz37xzQTfuMqaKGd/HqIiF5nyzGqbhrzKdDJ3kmSxO5J+8Sef4QAF8PcdndgUD3DJAHhHRRpAVRoPjzNNnDK2+oJ+WtQcszcHQi5ZpSg6aeVHLg5pKKCdfa/KjYnFXSVYjbbYj40F5X0LlZPUSdPSgbOUkFSq8hpEV57WrThv6HltRVy8N9PwDfLEy6qCerRPuouIZ4UkaDYgkxy6xRVuM5AJUnlI6+celdinceAkctANNf8ApXcU1JK1fz0O4xako7NV66cjsHnB8O+vPz85pK5IbkD+YOalbdhkAeQJ23PKuewzgvIMb8vy6V1mjmbtTSp3njncrUdq9uApfdmguqzyJMH4UF93yeyMo6EH5zREus0AsD6if55UfEq6jKWG+wGm3P3kb1wovMo269DhQako7NVel+gTA5gwyxO0E03w4JyyYmTJ1AnxR7jTi3h2UB8wE7aE/wDSkLeE1uMpG4duninUDYSQ0jqKopRzN2oVU45nK1B3iCxguF8tYmgvXLmQaAKDy1olp2aFLA8hKz867FMwOQsNOQGnX386mo3UXT0uRUNpQeW26/QMXa4R4VJHnB/GksRcJhYAy6CN/STuPL89aVTDtbAbNE7QJoLuEYjPIOvSDPod6JwT1VN2uv6NUsNSrVU3a6/oLh3a2xkKGjYnkToR1FAyOpDQIOxmR13pa9ZYZc7TzECekiTpqP15CiYi02VSW0OwiI91FJNp2vrrcRmnJPZ2rPW4rZ+0JLBT4W57mCF0nrTe7ea4QIHkBR8IN4uBREknQRPX1pG0hJEGJ2O3P5da7SSb0tprY7iopulNnTW3nIuHYXj12yWwqwHvH7N/aNox9rC8ywAI8w5NP2sf0DEHxH7T2uQ/pYMKOZ0kn0HKBT7GJaxeS6Sx7p0uGBEhT4xmGuqZ1/iq6tcBwF5gWI7z2j7P/wBVMKOfUn+RbDlmjUthzzxqxfj+HIwDjJkU3LOUEy58YlmP7RP+p6SeAwz5rbXGFtRoltTucpjM33jv4Rppz3qK7QlDgbhHeEG5Zl2mX8Y1HOPcBroKd8IGH7xSme9dgg3NWCeHXxewg/dX4VQoRGHwjtxHGd2wWX8TESQP3RtPmZqWbCYXCHNcbNdYAFmJe80DSAJbrsIqLwlrPxHGKHdPtJbJALeWbce7WpJsXg8LOq59J3e6dNJAlj76AsuO9s+78BXUTHN4z7vwFdQGY9sLpGO4YQMxGHMDqcrwJOgo93iOIzGLAHjeftk08X9n1qrYrtI2Kv4O40W+7W7aUjkFTQ66T4vSpG665tcU58Tf7rXxbaL/ADNYCxcM4lipP2dufO/p7Q6JVg7NXibKSdfrVqdZ1y6welUbht20CZxdwefeWhzGk5Pf7qVxnbP6nhFFtWa413OjGCv2YWSx5k5uQrQNuBXbo4jju6ySbzznLRHePtl1mkeN4m6WCO1uBDeANuS4Ez5hj8KjOC4tWxmIa5dNrO5aVYJJJJiT6nSkkvi494qzMFfICzSSFURrz1zH31lQSFvCEKGDH+ESR+lccIWBbMdNfEI+dEw9tCDLa8hMA++j27SE+IwOueflXjbabv08qeKUpJu7t/x8qJ2rh2zNy21Hz8qUxqMsDOSD8P52pneZV1mQDrrAg6T5a5TPSadYq0gURObmCdqo1SafHl5QrJUnF7ny8odYwvhzZjPQRmo4wueSWYR+1EUlhltkHMdeXT30e2ts+1AHUMSfhrXEnJN3fsTm5Ju7/wDK6cRK08GMze6lsbbKwM5YHz0pq2UExqNYmfdPvpfEC3lXLv8AeEnp+tdv7k7+3lCkltxd78v3wBw+GGXNOoPs6Tv57/Ol71kHQsQILAt6iBO5MEj402wwtwc2/LePfFLTbIXM2ykQC37UiAdNpPqT5Vy81Xr7HEnJN6+36G9p+Ut7jQcTtFdUbMYG50InaeR5j1PImiFgDoJ33+VLYo24GTeNd99P9a7a207+xR1+pF3vy/fAPhUUpm1JJ1WQCCJ3Pz0Ouh2o/wBSUoWLQRsCQZ08v591M+4t+0BFwczOVhEQ0eUa8oHoVsPjLZGW4IfWEnUenJgTzXf8OXmrW+vDyxw81a314eWOwwkiSwBMSDpQYpQGgMSOs+VKYRO8fZY3JOigDU+mgJ91JYoqWlRA05fH8q7o/qb9ClH9Tfp+BY21AGVy3XxRHuNExFtcoObxcwTPzFFxF9FtkgQQrHVZkgGPdNGuumUDL4usR8utTjmqtSUc1Vrr5yoBhbaNIbQR1032iKa2eHjvp7wwSTrAmREFtJAgQDty31d4NxPiWRH7M60nIDaqY+HOu1XM9Sqrmlr5wHDWlG2q9S8A9RVy4HZB4Rz0KoWLDL4MRGgnQaSTzqoXcQDEAhRt4J+fPlR7XGUXD4q0VaXCFNfDGZGIgnTxhzPnW4Va7zMKtd5fu1F9fqTxdF6LlnNlK5R4xoMu3xJoeznFb91UPdW7SDMCJloCnZRop95ql8S46y2HsMqeLu3GWYULcRY13Mt0G1K4TjBsYR7oxBe6mbKpZcpJIX2BBaASauXF8RxL/wASxiPcCotzbwCZ6knUetTeE7QYRLQIa2eUW0zH2njRARsKz67i7Zxd57+ViwtGXBMsbaljHWrhwjtNh1sKBO50S03N3jZaAt/GO0Fm3eZXuKrDLIM6SoP4V1YNjb5a7cYmSzuSepLEmurKgdY7ghsvhrbeLOLjgAakEDSOvhqRDAGBhj7Rjw2tNfWl+1TE4jAwYPcaHpo3LnTK5auZv6we0Z+zHX1oB5h1zf7K2hmAlr9ae4rgH1rBjQLcF4KhgCAygkQNOQFR2BtXZ0urPna8x+96VZuyzAWRrP8ASLc6Rrl6VoM9uN3d3ESuZlfKugPillXfzqQ4dh1tXchyle6tsfDqSGdG6GS2s+lNb1ktjb/Rb1xveGYJ8yx91OMGzG8LvtC4rWlGswAWU69SrH+IVKarFnGIqxfzQd3nWfCNPOl2dCkZfFyOXSkbVwq20+vw/GnN12mSCs8s8fAHapT3LrUhiblw31G1lk1DrmBBHx0/Ci8PYIMja93A9kSVM5DPmNPIqacYtmbUqF0iRz9/OklR/aUSVDSJklSPEI58iPMDqaPajme/mJPNHM9/MC9cBbwrA00pcsCkZDm6hfOkMNdIYFYOxHMHkKcXs2aWCg7+0f5G1ZOzUe9xiKjUeHO4lhroU+JJ3pVbkalWI6ZRFExmckFgBI0IOnx50fDZ8jBcpG511rmVHHPa/M4nRxz2vrfuINclpVY12pxcYlAuRpHOBrSOEZw3giaVmG+4GB/e33rqdE6cNDrEopJWtdXv+fGJ4a9lkZPLzHpPOlRcK6lWI/eiKI+HuPcIMSI8tgD7xrQqrEC2Cumwg+nSuZZXw56nEsknW19bsRthiZUEb7cqPjbfegA2wYB6Hfn5HzFAGa2SkjkDzGu1PbSBVBJC5tAwB005j9K6k7pqnLU7m9pNU5akTYvvZBBLOm2w7xfPMNXWd5EjTeDTm3jwU8PiVhoSZ8pHTX50p9QaSSw05jWfSN6fdhuxQxmOZC95LKW+9uC34TmZ4QKdcmaCTH7Hw6ywlKm/8neTDnKm/fqQ+OxBW2Wc5AVKr/diAv3tP1NLXgzeMCVOxBkbRuN63Ds12Ew2CJa0LjuRl7y6c7hZnIp0Cr5Aa85qP459F2DxBZkD4e42paxKAnq1v2G+AJ6124PW1Sjg9bVMlvXmOUMADEgZoMTvl5CYEmOlFxTOVWQABsZnl19JpftRwTEYK6LV5xcE/YXQuVH01RgZyOROgkbETlo/ZywmJxluzczsigtdtsMpEEKqxBkZjJyyCFjZqmsOjVl1IxwqSjZW9eg1w+cK0QRGsnbSo7FJ7RJjwOAOpzK0fDOfdV37cdjfqN3NZzDC3v6sCItmCTaJPLdlnlmH3ZNK4vh4AAOaCvIAjMQpjzMxp8dBXcdmbXEpFZZtceT6khf4PNi7eC92E7tCsLrmuIwMqeWWNakOEcN7/CtZFlrWfN48iQIhtfFOsRRntFeHYme8/rMPpczSPF5/61Jdi7d0BPtEZJefAQ3snYgx8quVKhinFjG30cFivdp4ROqooPu0qx8F4+iWySL0Hl3TwNW2gVC8WuuvFMZkQv8AaawYjTz3qb4bxrJa+0s31/gzDVnP3Saw0Zcb+j64MRdyupBdmHhjRzmiJ5THurq0Tii/at/D/lFBWgyntVHf4ORI7jUddG086Zmzan+qPtGPs36+VSHaNG7/AAeX2u5EaGJIaNqf/U7+k9zuZ1uDf3HzrAQuFSxJlSB/ZvDWf0mrJwfFLaw2d/Ci3kYnXYJPPWYpqqXxJyWifK8evmtJY699n3XRlYqupZzAt2101MkH1yedY3RVOW6XIi641DMqG+73LmsFQTqJ6wcg88x5UhirlpBnR/Fbysq97I8JBEKd9Pxpzwl7gvXs1trjKQpAKnLBYQCx1AIj586c8YQlAtyzcUMyAsQgB1zZcwJjQEViVrhKiuEeZkEHNDAjmGAYEfKnTo2UMzAz+7J99RthAoKAkhGgSfumGT10JH8NPLITLqxzdJIHxqElZPt5Q881sxfDl5QUu22KTm8I2ER8BsaTwYOYANlO0x/PSjKEg5jHSCTNBZuDKYtqRIlipMa7TMc+f/VGNYuPbypsItxlHsv6Y3ayUcrOx0PKDrHuafcV6U8u2zpL5p6AGPjrTHGXALyic2ZW1C5YClSBGvI9Y0ERJl0pt5RGjcycxHujatkm0n28oJptRf8Aj5QHE2jlBLk+R3HumgwSAmM5XTfSPSgc28u3i5Rmj50XDss6rI9DNZR5Gr+yMo/ptXtyX6CBPF7Uf9aei1rozEAe0COhPu2501uBcx0YDWBHpvPv60s90H2VKruRlkUnV0Zs6vK/gJetqLo+0OVo13KkDafNQPep6gUYxMZjHXOKbcSuoLZ0y5QSTtqNiOhzREcwKHheLz2QxXNmUagD2ho3+Ka5aeWrr0OWpZczr09wcQqg6EsKcYiygtoQTLTpPLOyz8qSs+Ayyz5GRy36Usrn2spI9Fj411JtU/dVc6m2qa231V+Q3tOgUlifCCRvyEnbWth+jTs4uGwgd2+2xOW7chtBK/Z2/MImnrmrGsWS6vkWPC+2v3SK3zs9w8dxZIOndWo/uLJ/np51aO9+ItBXb6cCbFoftH40mUE7nbr/AD5UX6r50lcsEMNf2h+B/I12UI3j3BLeIQpcAcHkwkfCsq4x2cuYC8MThbjLcsBmVXYtbdACXtw05SVgCNGOwBGmv37B61EcZ4H3yxoTtB2YT7J8vPkda0Dvs/xLC8YwBgHI4Ae2SM9ltGEHcQYdW9COgxvtT2avYK/3JAL57Zs3PZRgbiBX5gQdGH3TO4Kkm7M8XxGEuC7aIFy0vd3FJOVxaJQo46SpgjVTqJ1B1i1jcHx7ClQSl22Q2VgO9sXBqrRMMhI5HKw032mpKVuBxGSlbein8dR72BdLznOHtK6MsXLbAhirQYbkQy6MCCJBruBdnbNp0Nt2tkZibZzLm8J5Tlf3TtU1xziOHvuMJxD+g4wAC1e17i8qnwlXMBknXu3IKkkAzrSdm5fs3BYxNsZoYpcU+BwFPiWdxG8aidVAIJodUKbc7PXbnEcW9ruzNwyHYiRqNIUwZHnUg1+5hVi9ZuKpjVCLizqTsA3PpQYW1fbH4rubmQi4TqAVOp0P+lS+Ixt5VjFWHIEeO1LDUanL7Q900MH/ABa59s38P+UV1E4x/XN/D/lFdQ0z/ieX6xg8xIXuVkiZAhpiNfhVjtph/Dlxdwa6TdbUyNIb3fGqpxTGZbuFdRmiypGhIJho0GpGx05VTuO8QvO5DO7CTB8YVvIAsZA2oKGi8b4ullT3eJuXNRLSrIo6SZzt+6OcSRzNwrgJVreIugq73UyITqitMl+txufQGNyarvYvs/clL2KtX3sprat5ZDFhIaCR4Rv5kjlNaJxJh9jG2e1Ak+HeB5R0rKXqZS5VuB8Pd7+I7vuwc0kusz47tL9osK9oWjcFoqXjwKwYsLF3qxET5dKS4Ktk3r/fXGtjP4SGZdc93mB0o3aq3ai13d5rmsx3hcKBaIUkT4ZzDXcz50aqqBqqoQZ8FxbmUlW8DSoAMmUPT2pX+OuLS3hXc7UtZsm4jW5BDAyI1+PWm3D77EwGAYHK3SevoRB99eZWrxR542zaVXrpzQ7uksoXJ4hvtJouHvlJBXfSdiKO6FW5T1CadaRxlsg+JgT1G9cQyvZtR+pPDyy2LUd94F+9F9WKzmt3AgYyD47W2pO08+VERyD035x/MUF7gv1u5YtZmIJu7AZhCK0jcEQsxTzh/wBGF0sVN6/h1g+IpmXcaeBwdfSNKvCKaPRCKcf74ieOZjBYAaaQdDr/AD86MjMbeoGUHeY1929P37A3VQMcfdYBnUQkeyzLOrnePnRV7IJrnv4h53BuQp9QB+dc/ReVK1jj6Owo2t6/JH38VlQgsijnmbXyjN+VRf8A2+EMp426mQvxOp9w99TnFeAWbeHud1aUMQIbUt7Q+8ZI91V7CdmLr+zbJ/ij8UNdrDSTXEpHDik1xJ3B8JtELexLd6zeJbcRbBPRPvHzJp3xnBqvcXVVVXEoxAGoD22KkeEgCbfdn+FqluA9kWbK2IAAAAFsNMxp4mgafuj3ztU12n4D9YwxtpCukPaPIOnsj0IlfRq7cVSh1lVKFCxWeASwgiNBBA9OVdZDZGhgBEkc/jTKzeVwDBHUayCDDAzzBkfCnbhfujw+YaZ9xjrtXncaRUex55RaiofnRUAwgMkZo8uvl6mt57GX8/D8I3XDYf490k/OsEusoaUB0g++tj+jPG5uG2F52u8tHy7u66j/AAhatC9+JeF9riXKaRvn2T+8Pn4fzoO9pDG3Ps2I5DN/d8X5V2UFLtN2FHuXKQZ60GJdoMMtvHY1CcsXmYRGouqt2CI6uf5FRdi69txcsXGt3kK5HU6iXUEHkVIOoMg9KsPbnDleJ3yJ8drD3NCBoFa0Tr5oKr2KuFtcsAFCY6B1nTrUK0myCqpv5Vv7NJx/aNbtr6vxmzlAPgxlhSUUkEBmWC1okaHRkaSCIkU0ucG7m2B3w+qvqly2wfBP+yyg5hg70x7JUT7LzoGfHMU6gWcwe1Ae3c+9HeBcp5SKkbPCbAkMhs3GBOay72kvafeFtlDNvKnX1FXL1GXBMFmxl9e9cOrGHkBmIJliAArTuREa7VaPr12yPt07xNPtLYk+ea3+nwqncCwFhcVdsnwKrlbXiOZSGMZWJmffVt+vXsMPtQb1rQd4om4umudB7Q8xrrsaGCHGh9u/8P8AlFdQcZb7d/d/lFdQGdYTDWri2GXFKj2raqIKtsN/aBB1p/Z4bfD94t+zcaZzOhLemYhyo30G0mK0nFdmcLc9vD2G9bSH8qjbv0dYA6jDqp6oXT/IwoCrJjuIKP8AZ395H4hfLnSHFuIXnv4UlGtgOA4zIVJiQfCTpMxOtWp/o5w49i7irf8AZvufk+ammI+jt9MmMviCCM6Wn1G2yqfnQFV4RjGw12+1zDXXDt4SLZIjM5kHKRzFN+N8Ut4l86qLYRSkHR2YlS0gaAKyheshuUVYONcBxmFs3L5xNl1tKWIayysY2AyuRJMAetVbCoVXJlzkCDJGp3J6yTJ99SxJZUSxJZVbsv2I4dlnWY6zTLH3Vt3UYHwM3dsfLdG9R4/dTwFgekflqaS47hjdgZDydsisxCqGE+EHKCxCyfyrn/f68+xlf9Rc1x7Dy8EBhTMaGc3XlHKiXe78Oh/e6e6aJh8UWUKfuErMMrGDAJWJ1WG1HOl8Q7qMhA5Hrv51Kkk0r+5GklJRvX/sKYO/3d+w9sZYuoNQYi5Noz/xPKtG4Y2JDHv+6ZIP9WIadI0Z4iJ+VZlj7bvaJMSVOUiZkartoPEBVq4BexuRLy3rV9LiBglxrgjMAdwpOYajeN6tgusfGWwXWP8ANepMcRvDuxyJu3tDE/1lzoagsZilQSxj86ZcYwt9cQLzKoJkkKxKhj3nMgEwG3MUhw/hl3FPKnw/eunVR5Wxsx/e9kedWKhsLiTeuhNgROWJMdW/ZHSd/OrXhcFlEAU54ZwG3YQhBvqWOrMepJ1Jp3bw/lQDnDWtBQtb1p3YsaUf6tQ0w3jLmxxHFWfu3LmddNAzKtyB6ho9y06wBaTlI2OhmP0qZ+kDh6fWrgckFltMoHI5AobqDKHXyqu8NYZV7zWQCWXTcTyMc/lUMRJxduhDESlGVunlRTD5g4ywDP8AO9aR9FpcDFIwgC6jD+09vxwJ28KH1Zqzi06h9dR5idJ3rUvotwv9GvXNYuX3y6RoiIn+YPWxW1XlwOorary4eexchRXWRHXT40qEoGWrFiPwzzbQ88qz6wJ+dCxrsMvhI/Ze4P8AGSPkRQstAZn9JKEYy00+1h2B1A9i957/ANZVPxYAnK2bn85q9fShaPe4VhPs4ldI5dy3PyDH3VR8VcLBjlAhSTHQA6/n7qi7TIO2JXd+Pwafx/hYRi+XPZYt3iDdZI8a85kax6jUQ0K3FThUK3fHYIJtXBqRpoPcP1Gm18dZmdjNVDtLwgW7dxWn6vcBn/2m3BHRZ36STsTFixEYC/bGMxK3RKM5BJHhHiMSfu+tWX61cww1zXrEDUa3bYjWf94u3nrVcP8ARcU7XlBtXyfENVgySCPKdR01E1NI7YdcyTdw5A8I1a2I3X9tNtNxQwV4y32z/wAP+UV1E4yftn93+UV1AW9vIUUp50swopFDoTAowWhy0eIFAU76S3IwcD716yD5hSbn/IKzu2dC2aGHKFk+ka1fPpRvjubKETmulh/BbYGB/GPjVDBzEZFjygfGd6hjeaHnxvHbuJm0uaHeIBzE8jzHuGh8wa03sHwPusMLjj7S/lfXdUj7JfKFOY/vO1Z7g+HLiMTYsMoQPcQP+8o8brpsSqkct625EruF9rodwvtdLGXfSZwzu8Ul4DS9bg6/ftab+aMn/DNVnEqpQFSSfvSZ32/A/KtR+kXAFsGbgEmwy3f4RKXPd3buf4azK3m1YQQNwWOnu51xivK0+5xitxafegjZKR97NPnHyq19g+x6YnDMRdxNtrd64n2d4hY8NxIQggeFwNuVVO1ZZySIG/l6xV9+ijiM3cVYc+I91eUbZlyC02h10KrPXMKQe1Sv8GwdJtV66Ekn0aByBdxV+7aBnI+SG9WUAsPLY+dWXD9nUQAA6DQCIHyqWAoYq5cYHhSgcqTXhwqRcUkBQBUwtG+rUslExd7KukZjooO0nr5AAk+QNAY19KmINrG3DClThrceEe0puCCTuwJGwIggGDVfw9lkCtpAgCJjQR8NOdSv0i8Wt4y9bFgt3NpCjXSNbx7zvCyfulp8R0MyARrUWpWDvmnzjfyqGIrW362IYqtbfrapzWm0bTVvPeRyOsVtXYHDxw7DE7vb7w6c7rNd/wCesRxTqqEwcwBPONATz56V6F4Fgu6w1i0d7dmyh9Vtqp+YrcLQ3B0v+tw6yUVkpeKIwqpYi7SRcujzRh/EgX8UNHZKO6xf/tW/8j//ANKOy1oM6+le1CYVpiLt1fc1hyR/hrOsblAfKSRkf/Kfj61pX0vA91hANJxM/Cxd/Ws2xzM6vEA5SNOciAPXWKlL7yUvvqbuRRbtkOpVhINOXSKIVqpQp2J4aLE2LwzYZ4CE/wDlmfCs8hJ8J+6fCdCKibeIucOuC3cl7DnwMBsOcDkw0lee489CxOEW6hRwCCCNfMR7xVZfChZwmJBa2+lpzvOsLm/bGuVvvCQdQQQIniXG7L3WZbikGOY5AA/MV1VDEcCvW3dSuod9jpBYkH4EV1YDdClFIjn+FHknb5/pXC37z/PwrTRPXlHvkfKjKnUSfd/IpQCobtQmPyL9QOGza5++zTyjJHh6zmoClfSJju8xQtBgos24M82uZXYb/si186pdtoI1M+Uacvw+VTuL7LcYuYhr2Iw1u7nyhu7uWBOVcoIGccgOmw96VnsziFukX8Di8jgKgtLmKs0hnLW7kAqNVDGJ3qOVuTT3+hLK3Jp6P0I+5iGtXFuJcGZWR1flmG0ifENII5gmtv7P8VTFWEvJHiAzD9hoGZT6TvzBBGhFZ3wvgeORbWTh2V1UpdLvh4cPlJMPcYtBDAz7SvBOgq69iOz9/DW279kzFbSBUOaBaVlUs5Vcz5Sq6ADLbQa1SEcqodwjlikTmIwiurKwDKwKsDsQRBB8iCRWG8R4WMNfvYdixFpsqtrLKVV0Jjc5GUHzB61utxzyiObHYe/mfKsO4vjmfG32zam9dXUyIS41tfdlVa4xftOMb7H58kXbdcwzAwOQn8zUp2f4qMJjLN/UIrFLmh/qrkKxM/snI/8AAajL5KPqVBk9I5dfWlbmGe6gbI7W7rd2LvdnuySNSCd4WTt4ssCa4q200cVbkpLevNx6IUUJFU7sHjnFy9h2MoEs38PIYHu7hdHGViTbC3EjJJALNl8OULcquegTYUSKVaiRWgOlU76RcaRgbrgwHa3YU8sty4q3mnoyhkHl/aq0YtyYtqYZ51G6qIzt6wQB5sKg/pHw3/hd7KBFoWnAjQLbu22OnQID8Kxgx5WYLnBG8Rrz8p2pG3bzeLMBGsc950FL2sGxstc7pigcJ3gHhDGfDPM6EaaDQaEgUjhE3GSdPh8a8tMqb+NDx5csZP409w6Y5VxWHN0Zk72092QAO6turOTrt5c9a9HCvMmDdWe40IZPdpJA0USSo5yzH5VrXYDtbeX6thMVbhbtmcLfBkXFtiCj/s3FEDz0kSdbYdlTgejCssvA0KgNDXGqFRhjNLlo9S6f3rZb8UFKMtJ8V0RW/ZuWj7u8VW/ws1QXb/jz4TCMyW87XCbQJYqqFkaGYgE7iABuSBIoYU/6WuJ23vYXDqysyG7duAEEqMndpMHQlmbTyqqcMwQu4vD2ghGe9akHori45/uI368qY28OttFnJAVZaFUGBrqep69a0T6MOzTAvjboYG4oSwGkEWzDM5Uk5CxAAGnhEx4qlFuUq/JGLcpV3fkvjUUilSKIRViwlTfinDVv2yrCdP8AXfcawZGoIB5U5IrlNAZjxDB40XGGS1cgwHa4UdgBpmXbNGhI0MSNDXVpzWgdYrqGUFstDlo8UYLQ0IFo4WhC0fLQBMtCFo8UV7gHqdgNzQHGBqdBRRLdQvwJ/wDxHz9OfLbJMt7hyH6nzpagMZ7TfQvjsRdZ/ryXgSSBd7xYE6AKoZVAEaCB5VE4T6HuKWPZ+q3Fn2TcMe6VWPjW9mgNYDJOz/ZbiNi5dBwNgrdUo2fEobJBXLDKoLMo1MRMs0b1M8P7BY1rX1fEYjDLh2trbdbVu4zsFywwLwttxlWGgx0rQYoRRKgViO4H2asYRCtpWljLuzM11z1ZyZbc6bCTAEmpPJ5n5fnQijUAkQeo+H+tJtcgEkAASSZ0AG51ilzTHFfaOLX3RDXPSfCv8RBn91W6itAzv8YtYe0+KxLG2kDVgfCk/ZrABOYzMby0cqonFPp7wLK9sYbEXUZWRs2RAysCpHtEwQelafjMDbvIbd1EuI3tK6hlOs6g6b1E/wDcHh3/AKHC/wDBT9KwGDYH6Qg2GGBuoUw5uWvtFP2i2rbSqkKBJkCWH7xykmrEp4ffdUw4RgmExM21D95evOzrYXIAC7qYYT7OcTtpq5+j/hx/2HC/8JP0p/wrs5h8NP1e1bs5va7tEE+piSKAyTgXZnigv3HvcOVkvBkuob9lbbKxWRuxEBUgiSCoIq29juwGJsiyMVctFLFxbyJbzswdbfdr4zlCpEFlAOZhMir9kbqD6j9D+VDLfsg+h/UChoaKA0He9Qw90/hNF79eo9+n40A24razWboG5R49cpj5xQsFuJqAyuskEAghhMEHQjWnUT6VH8H/AKi2Duq5D62yUPzWhgzw3ZbCWmDW8Lh0YbFbSAj0Mae6pEilCKKRWgRIohFLEUQigEWFFilSKCKAKBQUeK6gHAoRQ11ACKNQV1ADSGE1XMdyTJ9GIA8hQV1AOBQ11dWAA0Brq6tB1CKCuoBQUNdXVgCmmPCdVdju129J65bjIvwVVHurq6gH4oRQ11ACKMK6uoaGFDXV1AdRWrq6gEThlPID00/CoTDXSgcKTAvYgdf/ADWPPzJrq6hhJ2HJUE9KOa6urQENFNdXUAQ0FdXUB1dXV1Af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0FECD972-819A-724D-AFA8-5404DF323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5049E3-8701-FD4D-AA77-B9D83FD189F7}"/>
              </a:ext>
            </a:extLst>
          </p:cNvPr>
          <p:cNvSpPr/>
          <p:nvPr/>
        </p:nvSpPr>
        <p:spPr>
          <a:xfrm>
            <a:off x="1027935" y="1690688"/>
            <a:ext cx="84391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General structure of a distributed system as middleware.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AE7ACB-B87E-B143-9768-EE67F36A8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769" y="2336772"/>
            <a:ext cx="6109336" cy="389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9058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6033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Transparency in a Distributed System</a:t>
            </a:r>
          </a:p>
        </p:txBody>
      </p:sp>
      <p:sp>
        <p:nvSpPr>
          <p:cNvPr id="6148" name="AutoShape 5" descr="data:image/jpg;base64,/9j/4AAQSkZJRgABAQAAAQABAAD/2wCEAAkGBhQSERUUExQUFRUVFxQYFxgYFxceFhgbGBUXGBgbHBgcHCYeFxkkGRoWIC8gIycpLCwsGB4xNTAqNSYrLCkBCQoKDgwOGg8PGiogHyAsLS4wKSwtLywxKi0sKSwpLCwxLTIvKTYsLSwsLCwsKS82MDUpLCkpLCwsLCwsKSwsKf/AABEIAMMBAwMBIgACEQEDEQH/xAAcAAAABwEBAAAAAAAAAAAAAAABAgMEBQYHAAj/xABLEAACAQIEAwUEBwQHBQcFAAABAhEAAwQSITEFQVEGEyJhcTKBkaEHFCNCscHRUmKC8CQzcpKisuFEU5PC8RUWJUNUY3M0o9Li4//EABgBAQEBAQEAAAAAAAAAAAAAAAADAQIE/8QAMREAAgECAwcDBAIBBQAAAAAAAAECESEDEjEiQVFhocHwcZHREzKBseHxwiNCYnKS/9oADAMBAAIRAxEAPwC/5a4pQd5/Io9tGb2VY+gNaciPcxtp+Hwo1OfqD8wB/aYClF4Ux3ZfcGP5aUAyriakRwhebNsOQG/9o/jTPE8PdJMZgOYnT1HKgES1F72ks/p8BQG550AtPQR66D3Tt+HpTi1w+4wkAAdSw0qPzUrhcayGVPSdtRO3p+tASS8Ebm6iN4kke4UuvABzdj5AAT6TvTjAY/vBsQRrGsT+6SenI6U6CeXn09SNJVt9Nqw0ZW+C2uhbpL6N122NKtwy2VIChQ2zQZB85+Rpy+m/Pz0O/no3n/ID89NRv5Npoeh50BUcZYe22R58jOhFN5q3Y/AreTKd/ut95T0Ou/8APrUr2HZGKMIYfPzHlWmBS1ATQ5aAigCk1Idm8X3d8Dlc09/L5x8aji46ikrl2IKzKkEaHlQGiHY+Rn8+Z9RR41PmP18vSoW32qskA+MyviAU6HpuPOi/96U08LmBB28v0rDak2p9n0/L1ruX8X/N76r57V7Rb26n16Ui/adzsqjWetBUsty5AY9B+AJ8qpVwyzHz/DT8qctxy6xgsIY6gADQCT8hTJH8h8BWmBiwpC7jEG7qPeKVd6bsQNooBFuIIdiT6An8qSa/PI+/Sj3LlNbjzM7Df8gPM/60MFEBJEakmEABMmYmPXbz9KsrYmzwvCvevHxfej2nb7ttOp6n1J0GjbhtpMLabFYkhMqyJ+4uwAHNzsB+tUDH8QbiN361iZt4W1pZt6nc6aD2nYxtvtsKGj5vpExTlmJtjxOICbAMQBv0AoatlzsXhUJHdzz1JmTqdvM11YaOM1GQtynkdKdX+1mCwyWjfuWrbXba3FGV3LA8xlUyJmmzfSjhP/LXFXP/AI8LcHzcAVoJDC3r3+7JEnYEaHplin6qxALAqSQAG67c53HnNVu59Izt/V4DGN5ubNsf5yaRHbG5dvYS1ewvcm9fgTezwttA0nwxqSRHKKwFw+rEDcDfnHPTYiKHux+0u52g8o6afzrWb2O2uPxGIxNqz9Usrh7jJmNpmYjM4G7xMLQ38djTpc4siaTCJh0MQTuZOwJ9BQF9xHCrb6w06aqCCfWRBppxLhqWrNxxbYlEZhmboJ5Gs+u5GE3OKY26JI8F25BIUGItL0I+NK8c7HFcGzYY3GJa1cuF7zlsiq51Dtpqdv0oC/4zFYSwYuthbRHK5dQGPRtajL30i8Ot6fW8P6W1Zz/gBqpdq+H95x5ibHfAYZYWBBbWNWEAxJk9Klk4fiFUFMHZQydDdGg0IPhTrIjy86AeP9KuEPsfXLv/AMeGaPiwH40i30kM39Xw/Gt/bZLY/wAxiuXB4zMumHVfDOlxj7IzQcwHWD6aUtw/h+IRi165buLBGUW8gnTXNqdBIiedaBG321729ZsNhzZuOjOfGGylS4y+yM2inX09anV4uwEQC3UzBHTz9+1RY4JaITEFftQ95cwJ27y8IiehNHuGaGD5+LXD+yPdMjoZ3/GmONd7kZmkrsYE/Eb0ml0gxuPnSpoBstkHf4E0PcL0FKlf5/nlRSpoBPKBRGpQik2SgG1lcsjly/P8vjRy1DcT9f1+X4UGShgE0Iahj0+Ao4mhoC8/SP7xA/CaPB6H4GhC6ep/Af8A7VxSgErj01uXfI/KnNwU0umhgg7E6fz6+lSnBuGrHfXCBaQErngAnmzEnafyHqlwrhJusc2iLq5221yg8upPL3Ux7QWsRxBhasjusIgGVjoLxjwnLM5BrlHPf0GkV2q4i2MxtyzeJSxhGgWwZa650Bj7ztsF5AxzNSdiwtpRfxHhC5e7tb92YgQB7d4yRI9BpJMb3qJxXGsy537yLageIsQdB003Y6AVMuq2x9YxbDNoEQSVQx7Ntd2c66xJ8hQFuxzeM+78BXUjxBvtD7vwFDQGf9osCy4rhFtSpZcLbQEg5ZVSASBrEiYq2rwrEaZsQiwdctlddRp4yY56+dVftkVOL4dnJCfV/FEzEPMQCZidtemtSllcD4YsO/i8JNq6YMrrLe4z5eVAPXwdtVPe49xqNRcs2+unhA9fdU79SQjDuQGZL1rI5AzQVgkNuZG551X7V2yAe74fdOo07q2Ouur/AD86sFogJahcs4izIiIMHTzjaaAzvguHw31vHm+neA4glVyF4Ia/JgbbESatFvE2kP2eDuGF9pbKAaLoJJBGgyxHyqudl8ReGM4h3KI5+sGc75QBmu9AST5VaS+MP/plGX/3GM5f7Q0zfKgA/wC1L0SmCcGSAGe2ukCDInmT8KlMXeJwmIkEHuTIMQDkMgdfWBUX9TxjDXEWlMnVLM6ZRp4mPOT7/LWJ7ads/q9p8LaAuYi4iq5jw2wy+2wnV2ElUHqYG40a9t+0wwnF3aCz/VwEULJJaJJ1AA0AkkAeexrWI7c4u/Iu32tLGiWPB/euD7Q66+EqKi87941xhde45zO7EFnP7xjbyGggAUhiXLNOXKTHy/P/AEqDk5PKtONTzuTm3FWXGqDtZRmm5lfqWNxmP8TEn4mkQFtsTYNxNZlbl1T/AIWGn+tPEvuFKlCZ59Pdz+I9KbW7uRvY89Z/kVxCtW++pxh5qt+yrqSuE7UYtLeVcXdMEkLdVLimTJ8RUOJJP3udSGF+ka8P62zbcdbbFD/deV/xioM4hm1AuDnofTYxI2pHE44sdBl01jn6xvzrqEpV06qx3hyk3ddVYt6fSXZBB7nEZv2YtRt+33mX8/Km+N+kq62luylsci7Z3+Cwq/FqruFxLrJKs08/zpuLjKdQfRuYmY9K6U22131O1NttU6q5KntHeuhu9vXNhGVmQba6W4HxFRaYxg4Pe3180u3A2xOkNBOnPTel3vFzOVxtop006CNKbvjCzAxougBgljsxbSfIDTaeekouVXz56EIubbs789Ba8xvicRc711HhNyTz2EABSNPEBJ1M7U9tdo71nKLV9yOa3PtFGmwLguNf3qbXrpaCFcdQNtOYpHF3yQBkIjmdzWRcnJfJkHJyVa+68ZPW+299h4jZXT/dOdf+NSFnt1iFIzC0/UZSoPvDEj119DUVg7zpurEH4UgSQ05duR+MVWMpZn8otGTc30ujT+FdueG3Em4z2nEB0dbhgzrDIpVgRqD05Dan9zthw1fvOd9RYxTc9NrfSsrZC7Z1DSQoIXyJgRA1GvUa0hicTmgBYI58z61qxJN6ddBHEk2tn1urGl4ntzgDchby2xyD27lsf/cQRsN6kkvKyhlYMpEgqQQR5EaGsnwt51BBVjI0o3B+KXcJcm2DkJ8ds6K3mOS3Ojc9jpqNjOra7nUZ5pNd9TT7rUng8C164FXnrP7I5sfwA60ThoGJyG34lcAgjSZ5eR3npB6UTtPxPubN7DYfMzgL395NArF7a90p5eBmG/hHnMVKCfHO0lopcw9lSbNnuw9zXLcY3VVl09tZIJ/aIj2d5LC4od9bDe0ZKoNci5TLsdp5T5wuk1BcXwgt8OuoIBV8OMi+ygziFmNTzJOpkbCKlOBN4wLQzCSbt5vvnKdF/a5a7CNJ5AQSYgpxPGFULu1yEHIGN2P3Rt1PSpVsOlkd/inzXDAAgkAx7NtBJnfaSdZPSOstcHEsZ3armZ4zMdFHMxu3LQR5kVKutjDfa37me6QBmbVyY2RBsN9FH60BZcePtD7vwFdXY4eM+78BXVgKR2lDfXOHFQCRYEAmATDxJjarNnxWkthV111uNpptqNYn5VRe2hBx3DczFV+rNmYGCoyXJIPIxzorX8Hm1xF1vtHy/wBIuGTmHTfWK0F4yYpgf6RhwdPZtMYEwd7nUj4edSiXgUtQwYjEWQSOZgzpy9KzjANgDmB7x1MSC2Jb7w9eU1b+BXPsLMbfWLOXfQZdBrqNORoCp9n7qHF8QBxDWYvkkqQs+O7pmYcvKpy5jsID4sddJynT6zGyEE6EcpaffVM4C1r/ALQx/eWTem+8KEzkfaPrl2HrUjf4jatgscI6gA+I2LYGugWS25JCR1IFAOOO8ZwndFMMz37xzQTfuMqaKGd/HqIiF5nyzGqbhrzKdDJ3kmSxO5J+8Sef4QAF8PcdndgUD3DJAHhHRRpAVRoPjzNNnDK2+oJ+WtQcszcHQi5ZpSg6aeVHLg5pKKCdfa/KjYnFXSVYjbbYj40F5X0LlZPUSdPSgbOUkFSq8hpEV57WrThv6HltRVy8N9PwDfLEy6qCerRPuouIZ4UkaDYgkxy6xRVuM5AJUnlI6+celdinceAkctANNf8ApXcU1JK1fz0O4xako7NV66cjsHnB8O+vPz85pK5IbkD+YOalbdhkAeQJ23PKuewzgvIMb8vy6V1mjmbtTSp3njncrUdq9uApfdmguqzyJMH4UF93yeyMo6EH5zREus0AsD6if55UfEq6jKWG+wGm3P3kb1wovMo269DhQako7NVel+gTA5gwyxO0E03w4JyyYmTJ1AnxR7jTi3h2UB8wE7aE/wDSkLeE1uMpG4duninUDYSQ0jqKopRzN2oVU45nK1B3iCxguF8tYmgvXLmQaAKDy1olp2aFLA8hKz867FMwOQsNOQGnX386mo3UXT0uRUNpQeW26/QMXa4R4VJHnB/GksRcJhYAy6CN/STuPL89aVTDtbAbNE7QJoLuEYjPIOvSDPod6JwT1VN2uv6NUsNSrVU3a6/oLh3a2xkKGjYnkToR1FAyOpDQIOxmR13pa9ZYZc7TzECekiTpqP15CiYi02VSW0OwiI91FJNp2vrrcRmnJPZ2rPW4rZ+0JLBT4W57mCF0nrTe7ea4QIHkBR8IN4uBREknQRPX1pG0hJEGJ2O3P5da7SSb0tprY7iopulNnTW3nIuHYXj12yWwqwHvH7N/aNox9rC8ywAI8w5NP2sf0DEHxH7T2uQ/pYMKOZ0kn0HKBT7GJaxeS6Sx7p0uGBEhT4xmGuqZ1/iq6tcBwF5gWI7z2j7P/wBVMKOfUn+RbDlmjUthzzxqxfj+HIwDjJkU3LOUEy58YlmP7RP+p6SeAwz5rbXGFtRoltTucpjM33jv4Rppz3qK7QlDgbhHeEG5Zl2mX8Y1HOPcBroKd8IGH7xSme9dgg3NWCeHXxewg/dX4VQoRGHwjtxHGd2wWX8TESQP3RtPmZqWbCYXCHNcbNdYAFmJe80DSAJbrsIqLwlrPxHGKHdPtJbJALeWbce7WpJsXg8LOq59J3e6dNJAlj76AsuO9s+78BXUTHN4z7vwFdQGY9sLpGO4YQMxGHMDqcrwJOgo93iOIzGLAHjeftk08X9n1qrYrtI2Kv4O40W+7W7aUjkFTQ66T4vSpG665tcU58Tf7rXxbaL/ADNYCxcM4lipP2dufO/p7Q6JVg7NXibKSdfrVqdZ1y6welUbht20CZxdwefeWhzGk5Pf7qVxnbP6nhFFtWa413OjGCv2YWSx5k5uQrQNuBXbo4jju6ySbzznLRHePtl1mkeN4m6WCO1uBDeANuS4Ez5hj8KjOC4tWxmIa5dNrO5aVYJJJJiT6nSkkvi494qzMFfICzSSFURrz1zH31lQSFvCEKGDH+ESR+lccIWBbMdNfEI+dEw9tCDLa8hMA++j27SE+IwOueflXjbabv08qeKUpJu7t/x8qJ2rh2zNy21Hz8qUxqMsDOSD8P52pneZV1mQDrrAg6T5a5TPSadYq0gURObmCdqo1SafHl5QrJUnF7ny8odYwvhzZjPQRmo4wueSWYR+1EUlhltkHMdeXT30e2ts+1AHUMSfhrXEnJN3fsTm5Ju7/wDK6cRK08GMze6lsbbKwM5YHz0pq2UExqNYmfdPvpfEC3lXLv8AeEnp+tdv7k7+3lCkltxd78v3wBw+GGXNOoPs6Tv57/Ol71kHQsQILAt6iBO5MEj402wwtwc2/LePfFLTbIXM2ykQC37UiAdNpPqT5Vy81Xr7HEnJN6+36G9p+Ut7jQcTtFdUbMYG50InaeR5j1PImiFgDoJ33+VLYo24GTeNd99P9a7a207+xR1+pF3vy/fAPhUUpm1JJ1WQCCJ3Pz0Ouh2o/wBSUoWLQRsCQZ08v591M+4t+0BFwczOVhEQ0eUa8oHoVsPjLZGW4IfWEnUenJgTzXf8OXmrW+vDyxw81a314eWOwwkiSwBMSDpQYpQGgMSOs+VKYRO8fZY3JOigDU+mgJ91JYoqWlRA05fH8q7o/qb9ClH9Tfp+BY21AGVy3XxRHuNExFtcoObxcwTPzFFxF9FtkgQQrHVZkgGPdNGuumUDL4usR8utTjmqtSUc1Vrr5yoBhbaNIbQR1032iKa2eHjvp7wwSTrAmREFtJAgQDty31d4NxPiWRH7M60nIDaqY+HOu1XM9Sqrmlr5wHDWlG2q9S8A9RVy4HZB4Rz0KoWLDL4MRGgnQaSTzqoXcQDEAhRt4J+fPlR7XGUXD4q0VaXCFNfDGZGIgnTxhzPnW4Va7zMKtd5fu1F9fqTxdF6LlnNlK5R4xoMu3xJoeznFb91UPdW7SDMCJloCnZRop95ql8S46y2HsMqeLu3GWYULcRY13Mt0G1K4TjBsYR7oxBe6mbKpZcpJIX2BBaASauXF8RxL/wASxiPcCotzbwCZ6knUetTeE7QYRLQIa2eUW0zH2njRARsKz67i7Zxd57+ViwtGXBMsbaljHWrhwjtNh1sKBO50S03N3jZaAt/GO0Fm3eZXuKrDLIM6SoP4V1YNjb5a7cYmSzuSepLEmurKgdY7ghsvhrbeLOLjgAakEDSOvhqRDAGBhj7Rjw2tNfWl+1TE4jAwYPcaHpo3LnTK5auZv6we0Z+zHX1oB5h1zf7K2hmAlr9ae4rgH1rBjQLcF4KhgCAygkQNOQFR2BtXZ0urPna8x+96VZuyzAWRrP8ASLc6Rrl6VoM9uN3d3ESuZlfKugPillXfzqQ4dh1tXchyle6tsfDqSGdG6GS2s+lNb1ktjb/Rb1xveGYJ8yx91OMGzG8LvtC4rWlGswAWU69SrH+IVKarFnGIqxfzQd3nWfCNPOl2dCkZfFyOXSkbVwq20+vw/GnN12mSCs8s8fAHapT3LrUhiblw31G1lk1DrmBBHx0/Ci8PYIMja93A9kSVM5DPmNPIqacYtmbUqF0iRz9/OklR/aUSVDSJklSPEI58iPMDqaPajme/mJPNHM9/MC9cBbwrA00pcsCkZDm6hfOkMNdIYFYOxHMHkKcXs2aWCg7+0f5G1ZOzUe9xiKjUeHO4lhroU+JJ3pVbkalWI6ZRFExmckFgBI0IOnx50fDZ8jBcpG511rmVHHPa/M4nRxz2vrfuINclpVY12pxcYlAuRpHOBrSOEZw3giaVmG+4GB/e33rqdE6cNDrEopJWtdXv+fGJ4a9lkZPLzHpPOlRcK6lWI/eiKI+HuPcIMSI8tgD7xrQqrEC2Cumwg+nSuZZXw56nEsknW19bsRthiZUEb7cqPjbfegA2wYB6Hfn5HzFAGa2SkjkDzGu1PbSBVBJC5tAwB005j9K6k7pqnLU7m9pNU5akTYvvZBBLOm2w7xfPMNXWd5EjTeDTm3jwU8PiVhoSZ8pHTX50p9QaSSw05jWfSN6fdhuxQxmOZC95LKW+9uC34TmZ4QKdcmaCTH7Hw6ywlKm/8neTDnKm/fqQ+OxBW2Wc5AVKr/diAv3tP1NLXgzeMCVOxBkbRuN63Ds12Ew2CJa0LjuRl7y6c7hZnIp0Cr5Aa85qP459F2DxBZkD4e42paxKAnq1v2G+AJ6124PW1Sjg9bVMlvXmOUMADEgZoMTvl5CYEmOlFxTOVWQABsZnl19JpftRwTEYK6LV5xcE/YXQuVH01RgZyOROgkbETlo/ZywmJxluzczsigtdtsMpEEKqxBkZjJyyCFjZqmsOjVl1IxwqSjZW9eg1w+cK0QRGsnbSo7FJ7RJjwOAOpzK0fDOfdV37cdjfqN3NZzDC3v6sCItmCTaJPLdlnlmH3ZNK4vh4AAOaCvIAjMQpjzMxp8dBXcdmbXEpFZZtceT6khf4PNi7eC92E7tCsLrmuIwMqeWWNakOEcN7/CtZFlrWfN48iQIhtfFOsRRntFeHYme8/rMPpczSPF5/61Jdi7d0BPtEZJefAQ3snYgx8quVKhinFjG30cFivdp4ROqooPu0qx8F4+iWySL0Hl3TwNW2gVC8WuuvFMZkQv8AaawYjTz3qb4bxrJa+0s31/gzDVnP3Saw0Zcb+j64MRdyupBdmHhjRzmiJ5THurq0Tii/at/D/lFBWgyntVHf4ORI7jUddG086Zmzan+qPtGPs36+VSHaNG7/AAeX2u5EaGJIaNqf/U7+k9zuZ1uDf3HzrAQuFSxJlSB/ZvDWf0mrJwfFLaw2d/Ci3kYnXYJPPWYpqqXxJyWifK8evmtJY699n3XRlYqupZzAt2101MkH1yedY3RVOW6XIi641DMqG+73LmsFQTqJ6wcg88x5UhirlpBnR/Fbysq97I8JBEKd9Pxpzwl7gvXs1trjKQpAKnLBYQCx1AIj586c8YQlAtyzcUMyAsQgB1zZcwJjQEViVrhKiuEeZkEHNDAjmGAYEfKnTo2UMzAz+7J99RthAoKAkhGgSfumGT10JH8NPLITLqxzdJIHxqElZPt5Q881sxfDl5QUu22KTm8I2ER8BsaTwYOYANlO0x/PSjKEg5jHSCTNBZuDKYtqRIlipMa7TMc+f/VGNYuPbypsItxlHsv6Y3ayUcrOx0PKDrHuafcV6U8u2zpL5p6AGPjrTHGXALyic2ZW1C5YClSBGvI9Y0ERJl0pt5RGjcycxHujatkm0n28oJptRf8Aj5QHE2jlBLk+R3HumgwSAmM5XTfSPSgc28u3i5Rmj50XDss6rI9DNZR5Gr+yMo/ptXtyX6CBPF7Uf9aei1rozEAe0COhPu2501uBcx0YDWBHpvPv60s90H2VKruRlkUnV0Zs6vK/gJetqLo+0OVo13KkDafNQPep6gUYxMZjHXOKbcSuoLZ0y5QSTtqNiOhzREcwKHheLz2QxXNmUagD2ho3+Ka5aeWrr0OWpZczr09wcQqg6EsKcYiygtoQTLTpPLOyz8qSs+Ayyz5GRy36Usrn2spI9Fj411JtU/dVc6m2qa231V+Q3tOgUlifCCRvyEnbWth+jTs4uGwgd2+2xOW7chtBK/Z2/MImnrmrGsWS6vkWPC+2v3SK3zs9w8dxZIOndWo/uLJ/np51aO9+ItBXb6cCbFoftH40mUE7nbr/AD5UX6r50lcsEMNf2h+B/I12UI3j3BLeIQpcAcHkwkfCsq4x2cuYC8MThbjLcsBmVXYtbdACXtw05SVgCNGOwBGmv37B61EcZ4H3yxoTtB2YT7J8vPkda0Dvs/xLC8YwBgHI4Ae2SM9ltGEHcQYdW9COgxvtT2avYK/3JAL57Zs3PZRgbiBX5gQdGH3TO4Kkm7M8XxGEuC7aIFy0vd3FJOVxaJQo46SpgjVTqJ1B1i1jcHx7ClQSl22Q2VgO9sXBqrRMMhI5HKw032mpKVuBxGSlbein8dR72BdLznOHtK6MsXLbAhirQYbkQy6MCCJBruBdnbNp0Nt2tkZibZzLm8J5Tlf3TtU1xziOHvuMJxD+g4wAC1e17i8qnwlXMBknXu3IKkkAzrSdm5fs3BYxNsZoYpcU+BwFPiWdxG8aidVAIJodUKbc7PXbnEcW9ruzNwyHYiRqNIUwZHnUg1+5hVi9ZuKpjVCLizqTsA3PpQYW1fbH4rubmQi4TqAVOp0P+lS+Ixt5VjFWHIEeO1LDUanL7Q900MH/ABa59s38P+UV1E4x/XN/D/lFdQ0z/ieX6xg8xIXuVkiZAhpiNfhVjtph/Dlxdwa6TdbUyNIb3fGqpxTGZbuFdRmiypGhIJho0GpGx05VTuO8QvO5DO7CTB8YVvIAsZA2oKGi8b4ullT3eJuXNRLSrIo6SZzt+6OcSRzNwrgJVreIugq73UyITqitMl+txufQGNyarvYvs/clL2KtX3sprat5ZDFhIaCR4Rv5kjlNaJxJh9jG2e1Ak+HeB5R0rKXqZS5VuB8Pd7+I7vuwc0kusz47tL9osK9oWjcFoqXjwKwYsLF3qxET5dKS4Ktk3r/fXGtjP4SGZdc93mB0o3aq3ai13d5rmsx3hcKBaIUkT4ZzDXcz50aqqBqqoQZ8FxbmUlW8DSoAMmUPT2pX+OuLS3hXc7UtZsm4jW5BDAyI1+PWm3D77EwGAYHK3SevoRB99eZWrxR542zaVXrpzQ7uksoXJ4hvtJouHvlJBXfSdiKO6FW5T1CadaRxlsg+JgT1G9cQyvZtR+pPDyy2LUd94F+9F9WKzmt3AgYyD47W2pO08+VERyD035x/MUF7gv1u5YtZmIJu7AZhCK0jcEQsxTzh/wBGF0sVN6/h1g+IpmXcaeBwdfSNKvCKaPRCKcf74ieOZjBYAaaQdDr/AD86MjMbeoGUHeY1929P37A3VQMcfdYBnUQkeyzLOrnePnRV7IJrnv4h53BuQp9QB+dc/ReVK1jj6Owo2t6/JH38VlQgsijnmbXyjN+VRf8A2+EMp426mQvxOp9w99TnFeAWbeHud1aUMQIbUt7Q+8ZI91V7CdmLr+zbJ/ij8UNdrDSTXEpHDik1xJ3B8JtELexLd6zeJbcRbBPRPvHzJp3xnBqvcXVVVXEoxAGoD22KkeEgCbfdn+FqluA9kWbK2IAAAAFsNMxp4mgafuj3ztU12n4D9YwxtpCukPaPIOnsj0IlfRq7cVSh1lVKFCxWeASwgiNBBA9OVdZDZGhgBEkc/jTKzeVwDBHUayCDDAzzBkfCnbhfujw+YaZ9xjrtXncaRUex55RaiofnRUAwgMkZo8uvl6mt57GX8/D8I3XDYf490k/OsEusoaUB0g++tj+jPG5uG2F52u8tHy7u66j/AAhatC9+JeF9riXKaRvn2T+8Pn4fzoO9pDG3Ps2I5DN/d8X5V2UFLtN2FHuXKQZ60GJdoMMtvHY1CcsXmYRGouqt2CI6uf5FRdi69txcsXGt3kK5HU6iXUEHkVIOoMg9KsPbnDleJ3yJ8drD3NCBoFa0Tr5oKr2KuFtcsAFCY6B1nTrUK0myCqpv5Vv7NJx/aNbtr6vxmzlAPgxlhSUUkEBmWC1okaHRkaSCIkU0ucG7m2B3w+qvqly2wfBP+yyg5hg70x7JUT7LzoGfHMU6gWcwe1Ae3c+9HeBcp5SKkbPCbAkMhs3GBOay72kvafeFtlDNvKnX1FXL1GXBMFmxl9e9cOrGHkBmIJliAArTuREa7VaPr12yPt07xNPtLYk+ea3+nwqncCwFhcVdsnwKrlbXiOZSGMZWJmffVt+vXsMPtQb1rQd4om4umudB7Q8xrrsaGCHGh9u/8P8AlFdQcZb7d/d/lFdQGdYTDWri2GXFKj2raqIKtsN/aBB1p/Z4bfD94t+zcaZzOhLemYhyo30G0mK0nFdmcLc9vD2G9bSH8qjbv0dYA6jDqp6oXT/IwoCrJjuIKP8AZ395H4hfLnSHFuIXnv4UlGtgOA4zIVJiQfCTpMxOtWp/o5w49i7irf8AZvufk+ammI+jt9MmMviCCM6Wn1G2yqfnQFV4RjGw12+1zDXXDt4SLZIjM5kHKRzFN+N8Ut4l86qLYRSkHR2YlS0gaAKyheshuUVYONcBxmFs3L5xNl1tKWIayysY2AyuRJMAetVbCoVXJlzkCDJGp3J6yTJ99SxJZUSxJZVbsv2I4dlnWY6zTLH3Vt3UYHwM3dsfLdG9R4/dTwFgekflqaS47hjdgZDydsisxCqGE+EHKCxCyfyrn/f68+xlf9Rc1x7Dy8EBhTMaGc3XlHKiXe78Oh/e6e6aJh8UWUKfuErMMrGDAJWJ1WG1HOl8Q7qMhA5Hrv51Kkk0r+5GklJRvX/sKYO/3d+w9sZYuoNQYi5Noz/xPKtG4Y2JDHv+6ZIP9WIadI0Z4iJ+VZlj7bvaJMSVOUiZkartoPEBVq4BexuRLy3rV9LiBglxrgjMAdwpOYajeN6tgusfGWwXWP8ANepMcRvDuxyJu3tDE/1lzoagsZilQSxj86ZcYwt9cQLzKoJkkKxKhj3nMgEwG3MUhw/hl3FPKnw/eunVR5Wxsx/e9kedWKhsLiTeuhNgROWJMdW/ZHSd/OrXhcFlEAU54ZwG3YQhBvqWOrMepJ1Jp3bw/lQDnDWtBQtb1p3YsaUf6tQ0w3jLmxxHFWfu3LmddNAzKtyB6ho9y06wBaTlI2OhmP0qZ+kDh6fWrgckFltMoHI5AobqDKHXyqu8NYZV7zWQCWXTcTyMc/lUMRJxduhDESlGVunlRTD5g4ywDP8AO9aR9FpcDFIwgC6jD+09vxwJ28KH1Zqzi06h9dR5idJ3rUvotwv9GvXNYuX3y6RoiIn+YPWxW1XlwOorary4eexchRXWRHXT40qEoGWrFiPwzzbQ88qz6wJ+dCxrsMvhI/Ze4P8AGSPkRQstAZn9JKEYy00+1h2B1A9i957/ANZVPxYAnK2bn85q9fShaPe4VhPs4ldI5dy3PyDH3VR8VcLBjlAhSTHQA6/n7qi7TIO2JXd+Pwafx/hYRi+XPZYt3iDdZI8a85kax6jUQ0K3FThUK3fHYIJtXBqRpoPcP1Gm18dZmdjNVDtLwgW7dxWn6vcBn/2m3BHRZ36STsTFixEYC/bGMxK3RKM5BJHhHiMSfu+tWX61cww1zXrEDUa3bYjWf94u3nrVcP8ARcU7XlBtXyfENVgySCPKdR01E1NI7YdcyTdw5A8I1a2I3X9tNtNxQwV4y32z/wAP+UV1E4yftn93+UV1AW9vIUUp50swopFDoTAowWhy0eIFAU76S3IwcD716yD5hSbn/IKzu2dC2aGHKFk+ka1fPpRvjubKETmulh/BbYGB/GPjVDBzEZFjygfGd6hjeaHnxvHbuJm0uaHeIBzE8jzHuGh8wa03sHwPusMLjj7S/lfXdUj7JfKFOY/vO1Z7g+HLiMTYsMoQPcQP+8o8brpsSqkct625EruF9rodwvtdLGXfSZwzu8Ul4DS9bg6/ftab+aMn/DNVnEqpQFSSfvSZ32/A/KtR+kXAFsGbgEmwy3f4RKXPd3buf4azK3m1YQQNwWOnu51xivK0+5xitxafegjZKR97NPnHyq19g+x6YnDMRdxNtrd64n2d4hY8NxIQggeFwNuVVO1ZZySIG/l6xV9+ijiM3cVYc+I91eUbZlyC02h10KrPXMKQe1Sv8GwdJtV66Ekn0aByBdxV+7aBnI+SG9WUAsPLY+dWXD9nUQAA6DQCIHyqWAoYq5cYHhSgcqTXhwqRcUkBQBUwtG+rUslExd7KukZjooO0nr5AAk+QNAY19KmINrG3DClThrceEe0puCCTuwJGwIggGDVfw9lkCtpAgCJjQR8NOdSv0i8Wt4y9bFgt3NpCjXSNbx7zvCyfulp8R0MyARrUWpWDvmnzjfyqGIrW362IYqtbfrapzWm0bTVvPeRyOsVtXYHDxw7DE7vb7w6c7rNd/wCesRxTqqEwcwBPONATz56V6F4Fgu6w1i0d7dmyh9Vtqp+YrcLQ3B0v+tw6yUVkpeKIwqpYi7SRcujzRh/EgX8UNHZKO6xf/tW/8j//ANKOy1oM6+le1CYVpiLt1fc1hyR/hrOsblAfKSRkf/Kfj61pX0vA91hANJxM/Cxd/Ws2xzM6vEA5SNOciAPXWKlL7yUvvqbuRRbtkOpVhINOXSKIVqpQp2J4aLE2LwzYZ4CE/wDlmfCs8hJ8J+6fCdCKibeIucOuC3cl7DnwMBsOcDkw0lee489CxOEW6hRwCCCNfMR7xVZfChZwmJBa2+lpzvOsLm/bGuVvvCQdQQQIniXG7L3WZbikGOY5AA/MV1VDEcCvW3dSuod9jpBYkH4EV1YDdClFIjn+FHknb5/pXC37z/PwrTRPXlHvkfKjKnUSfd/IpQCobtQmPyL9QOGza5++zTyjJHh6zmoClfSJju8xQtBgos24M82uZXYb/si186pdtoI1M+Uacvw+VTuL7LcYuYhr2Iw1u7nyhu7uWBOVcoIGccgOmw96VnsziFukX8Di8jgKgtLmKs0hnLW7kAqNVDGJ3qOVuTT3+hLK3Jp6P0I+5iGtXFuJcGZWR1flmG0ifENII5gmtv7P8VTFWEvJHiAzD9hoGZT6TvzBBGhFZ3wvgeORbWTh2V1UpdLvh4cPlJMPcYtBDAz7SvBOgq69iOz9/DW279kzFbSBUOaBaVlUs5Vcz5Sq6ADLbQa1SEcqodwjlikTmIwiurKwDKwKsDsQRBB8iCRWG8R4WMNfvYdixFpsqtrLKVV0Jjc5GUHzB61utxzyiObHYe/mfKsO4vjmfG32zam9dXUyIS41tfdlVa4xftOMb7H58kXbdcwzAwOQn8zUp2f4qMJjLN/UIrFLmh/qrkKxM/snI/8AAajL5KPqVBk9I5dfWlbmGe6gbI7W7rd2LvdnuySNSCd4WTt4ssCa4q200cVbkpLevNx6IUUJFU7sHjnFy9h2MoEs38PIYHu7hdHGViTbC3EjJJALNl8OULcquegTYUSKVaiRWgOlU76RcaRgbrgwHa3YU8sty4q3mnoyhkHl/aq0YtyYtqYZ51G6qIzt6wQB5sKg/pHw3/hd7KBFoWnAjQLbu22OnQID8Kxgx5WYLnBG8Rrz8p2pG3bzeLMBGsc950FL2sGxstc7pigcJ3gHhDGfDPM6EaaDQaEgUjhE3GSdPh8a8tMqb+NDx5csZP409w6Y5VxWHN0Zk72092QAO6turOTrt5c9a9HCvMmDdWe40IZPdpJA0USSo5yzH5VrXYDtbeX6thMVbhbtmcLfBkXFtiCj/s3FEDz0kSdbYdlTgejCssvA0KgNDXGqFRhjNLlo9S6f3rZb8UFKMtJ8V0RW/ZuWj7u8VW/ws1QXb/jz4TCMyW87XCbQJYqqFkaGYgE7iABuSBIoYU/6WuJ23vYXDqysyG7duAEEqMndpMHQlmbTyqqcMwQu4vD2ghGe9akHori45/uI368qY28OttFnJAVZaFUGBrqep69a0T6MOzTAvjboYG4oSwGkEWzDM5Uk5CxAAGnhEx4qlFuUq/JGLcpV3fkvjUUilSKIRViwlTfinDVv2yrCdP8AXfcawZGoIB5U5IrlNAZjxDB40XGGS1cgwHa4UdgBpmXbNGhI0MSNDXVpzWgdYrqGUFstDlo8UYLQ0IFo4WhC0fLQBMtCFo8UV7gHqdgNzQHGBqdBRRLdQvwJ/wDxHz9OfLbJMt7hyH6nzpagMZ7TfQvjsRdZ/ryXgSSBd7xYE6AKoZVAEaCB5VE4T6HuKWPZ+q3Fn2TcMe6VWPjW9mgNYDJOz/ZbiNi5dBwNgrdUo2fEobJBXLDKoLMo1MRMs0b1M8P7BY1rX1fEYjDLh2trbdbVu4zsFywwLwttxlWGgx0rQYoRRKgViO4H2asYRCtpWljLuzM11z1ZyZbc6bCTAEmpPJ5n5fnQijUAkQeo+H+tJtcgEkAASSZ0AG51ilzTHFfaOLX3RDXPSfCv8RBn91W6itAzv8YtYe0+KxLG2kDVgfCk/ZrABOYzMby0cqonFPp7wLK9sYbEXUZWRs2RAysCpHtEwQelafjMDbvIbd1EuI3tK6hlOs6g6b1E/wDcHh3/AKHC/wDBT9KwGDYH6Qg2GGBuoUw5uWvtFP2i2rbSqkKBJkCWH7xykmrEp4ffdUw4RgmExM21D95evOzrYXIAC7qYYT7OcTtpq5+j/hx/2HC/8JP0p/wrs5h8NP1e1bs5va7tEE+piSKAyTgXZnigv3HvcOVkvBkuob9lbbKxWRuxEBUgiSCoIq29juwGJsiyMVctFLFxbyJbzswdbfdr4zlCpEFlAOZhMir9kbqD6j9D+VDLfsg+h/UChoaKA0He9Qw90/hNF79eo9+n40A24razWboG5R49cpj5xQsFuJqAyuskEAghhMEHQjWnUT6VH8H/AKi2Duq5D62yUPzWhgzw3ZbCWmDW8Lh0YbFbSAj0Mae6pEilCKKRWgRIohFLEUQigEWFFilSKCKAKBQUeK6gHAoRQ11ACKNQV1ADSGE1XMdyTJ9GIA8hQV1AOBQ11dWAA0Brq6tB1CKCuoBQUNdXVgCmmPCdVdju129J65bjIvwVVHurq6gH4oRQ11ACKMK6uoaGFDXV1AdRWrq6gEThlPID00/CoTDXSgcKTAvYgdf/ADWPPzJrq6hhJ2HJUE9KOa6urQENFNdXUAQ0FdXUB1dXV1Af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62B02F90-1BE2-D843-AE0F-DD79786B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33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22A1E17-0F78-FE44-AFD8-690A71643F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690313"/>
              </p:ext>
            </p:extLst>
          </p:nvPr>
        </p:nvGraphicFramePr>
        <p:xfrm>
          <a:off x="440872" y="1485903"/>
          <a:ext cx="10912928" cy="4620987"/>
        </p:xfrm>
        <a:graphic>
          <a:graphicData uri="http://schemas.openxmlformats.org/drawingml/2006/table">
            <a:tbl>
              <a:tblPr/>
              <a:tblGrid>
                <a:gridCol w="2886908">
                  <a:extLst>
                    <a:ext uri="{9D8B030D-6E8A-4147-A177-3AD203B41FA5}">
                      <a16:colId xmlns:a16="http://schemas.microsoft.com/office/drawing/2014/main" val="3435477775"/>
                    </a:ext>
                  </a:extLst>
                </a:gridCol>
                <a:gridCol w="8026020">
                  <a:extLst>
                    <a:ext uri="{9D8B030D-6E8A-4147-A177-3AD203B41FA5}">
                      <a16:colId xmlns:a16="http://schemas.microsoft.com/office/drawing/2014/main" val="1743046110"/>
                    </a:ext>
                  </a:extLst>
                </a:gridCol>
              </a:tblGrid>
              <a:tr h="427635"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Transparency</a:t>
                      </a:r>
                      <a:endParaRPr lang="en-CA" sz="1800" dirty="0">
                        <a:effectLst/>
                      </a:endParaRPr>
                    </a:p>
                  </a:txBody>
                  <a:tcPr marL="29481" marR="29481" marT="29481" marB="29481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Description</a:t>
                      </a:r>
                      <a:endParaRPr lang="en-CA" sz="1800" dirty="0">
                        <a:effectLst/>
                      </a:endParaRPr>
                    </a:p>
                  </a:txBody>
                  <a:tcPr marL="29481" marR="29481" marT="29481" marB="2948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0980344"/>
                  </a:ext>
                </a:extLst>
              </a:tr>
              <a:tr h="620703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Access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Hide differences in data representation and how a resource is accessed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4016973"/>
                  </a:ext>
                </a:extLst>
              </a:tr>
              <a:tr h="427635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Location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Hide where a resource is located</a:t>
                      </a:r>
                      <a:endParaRPr lang="en-CA" sz="1800" dirty="0">
                        <a:effectLst/>
                      </a:endParaRPr>
                    </a:p>
                  </a:txBody>
                  <a:tcPr marL="29481" marR="29481" marT="29481" marB="2948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75495"/>
                  </a:ext>
                </a:extLst>
              </a:tr>
              <a:tr h="427635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Migration 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Hide that a resource may move to another location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9226218"/>
                  </a:ext>
                </a:extLst>
              </a:tr>
              <a:tr h="620703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Relocation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Hide that a resource may be moved to another location while in use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15282"/>
                  </a:ext>
                </a:extLst>
              </a:tr>
              <a:tr h="427635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Replication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Hide that a resource may be replicated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3177000"/>
                  </a:ext>
                </a:extLst>
              </a:tr>
              <a:tr h="620703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Concurrency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Hide that a resource may be shared by several competitive users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1662719"/>
                  </a:ext>
                </a:extLst>
              </a:tr>
              <a:tr h="427635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Failure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Hide the failure and recovery of a resource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8157831"/>
                  </a:ext>
                </a:extLst>
              </a:tr>
              <a:tr h="620703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Persistence</a:t>
                      </a:r>
                      <a:endParaRPr lang="en-CA" sz="1800">
                        <a:effectLst/>
                      </a:endParaRPr>
                    </a:p>
                  </a:txBody>
                  <a:tcPr marL="29481" marR="29481" marT="29481" marB="29481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Hide whether a (software) resource is in memory or on disk</a:t>
                      </a:r>
                      <a:endParaRPr lang="en-CA" sz="1800" dirty="0">
                        <a:effectLst/>
                      </a:endParaRPr>
                    </a:p>
                  </a:txBody>
                  <a:tcPr marL="29481" marR="29481" marT="29481" marB="29481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66433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14340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6033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Scalable Distributed System</a:t>
            </a:r>
          </a:p>
        </p:txBody>
      </p:sp>
      <p:sp>
        <p:nvSpPr>
          <p:cNvPr id="6148" name="AutoShape 5" descr="data:image/jpg;base64,/9j/4AAQSkZJRgABAQAAAQABAAD/2wCEAAkGBhQSERUUExQUFRUVFxQYFxgYFxceFhgbGBUXGBgbHBgcHCYeFxkkGRoWIC8gIycpLCwsGB4xNTAqNSYrLCkBCQoKDgwOGg8PGiogHyAsLS4wKSwtLywxKi0sKSwpLCwxLTIvKTYsLSwsLCwsKS82MDUpLCkpLCwsLCwsKSwsKf/AABEIAMMBAwMBIgACEQEDEQH/xAAcAAAABwEBAAAAAAAAAAAAAAABAgMEBQYHAAj/xABLEAACAQIEAwUEBwQHBQcFAAABAhEAAwQSITEFQVEGEyJhcTKBkaEHFCNCscHRUmKC8CQzcpKisuFEU5PC8RUWJUNUY3M0o9Li4//EABgBAQEBAQEAAAAAAAAAAAAAAAADAQIE/8QAMREAAgECAwcDBAIBBQAAAAAAAAECESEDEjEiQVFhocHwcZHREzKBseHxwiNCYnKS/9oADAMBAAIRAxEAPwC/5a4pQd5/Io9tGb2VY+gNaciPcxtp+Hwo1OfqD8wB/aYClF4Ux3ZfcGP5aUAyriakRwhebNsOQG/9o/jTPE8PdJMZgOYnT1HKgES1F72ks/p8BQG550AtPQR66D3Tt+HpTi1w+4wkAAdSw0qPzUrhcayGVPSdtRO3p+tASS8Ebm6iN4kke4UuvABzdj5AAT6TvTjAY/vBsQRrGsT+6SenI6U6CeXn09SNJVt9Nqw0ZW+C2uhbpL6N122NKtwy2VIChQ2zQZB85+Rpy+m/Pz0O/no3n/ID89NRv5Npoeh50BUcZYe22R58jOhFN5q3Y/AreTKd/ut95T0Ou/8APrUr2HZGKMIYfPzHlWmBS1ATQ5aAigCk1Idm8X3d8Dlc09/L5x8aji46ikrl2IKzKkEaHlQGiHY+Rn8+Z9RR41PmP18vSoW32qskA+MyviAU6HpuPOi/96U08LmBB28v0rDak2p9n0/L1ruX8X/N76r57V7Rb26n16Ui/adzsqjWetBUsty5AY9B+AJ8qpVwyzHz/DT8qctxy6xgsIY6gADQCT8hTJH8h8BWmBiwpC7jEG7qPeKVd6bsQNooBFuIIdiT6An8qSa/PI+/Sj3LlNbjzM7Df8gPM/60MFEBJEakmEABMmYmPXbz9KsrYmzwvCvevHxfej2nb7ttOp6n1J0GjbhtpMLabFYkhMqyJ+4uwAHNzsB+tUDH8QbiN361iZt4W1pZt6nc6aD2nYxtvtsKGj5vpExTlmJtjxOICbAMQBv0AoatlzsXhUJHdzz1JmTqdvM11YaOM1GQtynkdKdX+1mCwyWjfuWrbXba3FGV3LA8xlUyJmmzfSjhP/LXFXP/AI8LcHzcAVoJDC3r3+7JEnYEaHplin6qxALAqSQAG67c53HnNVu59Izt/V4DGN5ubNsf5yaRHbG5dvYS1ewvcm9fgTezwttA0nwxqSRHKKwFw+rEDcDfnHPTYiKHux+0u52g8o6afzrWb2O2uPxGIxNqz9Usrh7jJmNpmYjM4G7xMLQ38djTpc4siaTCJh0MQTuZOwJ9BQF9xHCrb6w06aqCCfWRBppxLhqWrNxxbYlEZhmboJ5Gs+u5GE3OKY26JI8F25BIUGItL0I+NK8c7HFcGzYY3GJa1cuF7zlsiq51Dtpqdv0oC/4zFYSwYuthbRHK5dQGPRtajL30i8Ot6fW8P6W1Zz/gBqpdq+H95x5ibHfAYZYWBBbWNWEAxJk9Klk4fiFUFMHZQydDdGg0IPhTrIjy86AeP9KuEPsfXLv/AMeGaPiwH40i30kM39Xw/Gt/bZLY/wAxiuXB4zMumHVfDOlxj7IzQcwHWD6aUtw/h+IRi165buLBGUW8gnTXNqdBIiedaBG321729ZsNhzZuOjOfGGylS4y+yM2inX09anV4uwEQC3UzBHTz9+1RY4JaITEFftQ95cwJ27y8IiehNHuGaGD5+LXD+yPdMjoZ3/GmONd7kZmkrsYE/Eb0ml0gxuPnSpoBstkHf4E0PcL0FKlf5/nlRSpoBPKBRGpQik2SgG1lcsjly/P8vjRy1DcT9f1+X4UGShgE0Iahj0+Ao4mhoC8/SP7xA/CaPB6H4GhC6ep/Af8A7VxSgErj01uXfI/KnNwU0umhgg7E6fz6+lSnBuGrHfXCBaQErngAnmzEnafyHqlwrhJusc2iLq5221yg8upPL3Ux7QWsRxBhasjusIgGVjoLxjwnLM5BrlHPf0GkV2q4i2MxtyzeJSxhGgWwZa650Bj7ztsF5AxzNSdiwtpRfxHhC5e7tb92YgQB7d4yRI9BpJMb3qJxXGsy537yLageIsQdB003Y6AVMuq2x9YxbDNoEQSVQx7Ntd2c66xJ8hQFuxzeM+78BXUjxBvtD7vwFDQGf9osCy4rhFtSpZcLbQEg5ZVSASBrEiYq2rwrEaZsQiwdctlddRp4yY56+dVftkVOL4dnJCfV/FEzEPMQCZidtemtSllcD4YsO/i8JNq6YMrrLe4z5eVAPXwdtVPe49xqNRcs2+unhA9fdU79SQjDuQGZL1rI5AzQVgkNuZG551X7V2yAe74fdOo07q2Ouur/AD86sFogJahcs4izIiIMHTzjaaAzvguHw31vHm+neA4glVyF4Ia/JgbbESatFvE2kP2eDuGF9pbKAaLoJJBGgyxHyqudl8ReGM4h3KI5+sGc75QBmu9AST5VaS+MP/plGX/3GM5f7Q0zfKgA/wC1L0SmCcGSAGe2ukCDInmT8KlMXeJwmIkEHuTIMQDkMgdfWBUX9TxjDXEWlMnVLM6ZRp4mPOT7/LWJ7ads/q9p8LaAuYi4iq5jw2wy+2wnV2ElUHqYG40a9t+0wwnF3aCz/VwEULJJaJJ1AA0AkkAeexrWI7c4u/Iu32tLGiWPB/euD7Q66+EqKi87941xhde45zO7EFnP7xjbyGggAUhiXLNOXKTHy/P/AEqDk5PKtONTzuTm3FWXGqDtZRmm5lfqWNxmP8TEn4mkQFtsTYNxNZlbl1T/AIWGn+tPEvuFKlCZ59Pdz+I9KbW7uRvY89Z/kVxCtW++pxh5qt+yrqSuE7UYtLeVcXdMEkLdVLimTJ8RUOJJP3udSGF+ka8P62zbcdbbFD/deV/xioM4hm1AuDnofTYxI2pHE44sdBl01jn6xvzrqEpV06qx3hyk3ddVYt6fSXZBB7nEZv2YtRt+33mX8/Km+N+kq62luylsci7Z3+Cwq/FqruFxLrJKs08/zpuLjKdQfRuYmY9K6U22131O1NttU6q5KntHeuhu9vXNhGVmQba6W4HxFRaYxg4Pe3180u3A2xOkNBOnPTel3vFzOVxtop006CNKbvjCzAxougBgljsxbSfIDTaeekouVXz56EIubbs789Ba8xvicRc711HhNyTz2EABSNPEBJ1M7U9tdo71nKLV9yOa3PtFGmwLguNf3qbXrpaCFcdQNtOYpHF3yQBkIjmdzWRcnJfJkHJyVa+68ZPW+299h4jZXT/dOdf+NSFnt1iFIzC0/UZSoPvDEj119DUVg7zpurEH4UgSQ05duR+MVWMpZn8otGTc30ujT+FdueG3Em4z2nEB0dbhgzrDIpVgRqD05Dan9zthw1fvOd9RYxTc9NrfSsrZC7Z1DSQoIXyJgRA1GvUa0hicTmgBYI58z61qxJN6ddBHEk2tn1urGl4ntzgDchby2xyD27lsf/cQRsN6kkvKyhlYMpEgqQQR5EaGsnwt51BBVjI0o3B+KXcJcm2DkJ8ds6K3mOS3Ojc9jpqNjOra7nUZ5pNd9TT7rUng8C164FXnrP7I5sfwA60ThoGJyG34lcAgjSZ5eR3npB6UTtPxPubN7DYfMzgL395NArF7a90p5eBmG/hHnMVKCfHO0lopcw9lSbNnuw9zXLcY3VVl09tZIJ/aIj2d5LC4od9bDe0ZKoNci5TLsdp5T5wuk1BcXwgt8OuoIBV8OMi+ygziFmNTzJOpkbCKlOBN4wLQzCSbt5vvnKdF/a5a7CNJ5AQSYgpxPGFULu1yEHIGN2P3Rt1PSpVsOlkd/inzXDAAgkAx7NtBJnfaSdZPSOstcHEsZ3armZ4zMdFHMxu3LQR5kVKutjDfa37me6QBmbVyY2RBsN9FH60BZcePtD7vwFdXY4eM+78BXVgKR2lDfXOHFQCRYEAmATDxJjarNnxWkthV111uNpptqNYn5VRe2hBx3DczFV+rNmYGCoyXJIPIxzorX8Hm1xF1vtHy/wBIuGTmHTfWK0F4yYpgf6RhwdPZtMYEwd7nUj4edSiXgUtQwYjEWQSOZgzpy9KzjANgDmB7x1MSC2Jb7w9eU1b+BXPsLMbfWLOXfQZdBrqNORoCp9n7qHF8QBxDWYvkkqQs+O7pmYcvKpy5jsID4sddJynT6zGyEE6EcpaffVM4C1r/ALQx/eWTem+8KEzkfaPrl2HrUjf4jatgscI6gA+I2LYGugWS25JCR1IFAOOO8ZwndFMMz37xzQTfuMqaKGd/HqIiF5nyzGqbhrzKdDJ3kmSxO5J+8Sef4QAF8PcdndgUD3DJAHhHRRpAVRoPjzNNnDK2+oJ+WtQcszcHQi5ZpSg6aeVHLg5pKKCdfa/KjYnFXSVYjbbYj40F5X0LlZPUSdPSgbOUkFSq8hpEV57WrThv6HltRVy8N9PwDfLEy6qCerRPuouIZ4UkaDYgkxy6xRVuM5AJUnlI6+celdinceAkctANNf8ApXcU1JK1fz0O4xako7NV66cjsHnB8O+vPz85pK5IbkD+YOalbdhkAeQJ23PKuewzgvIMb8vy6V1mjmbtTSp3njncrUdq9uApfdmguqzyJMH4UF93yeyMo6EH5zREus0AsD6if55UfEq6jKWG+wGm3P3kb1wovMo269DhQako7NVel+gTA5gwyxO0E03w4JyyYmTJ1AnxR7jTi3h2UB8wE7aE/wDSkLeE1uMpG4duninUDYSQ0jqKopRzN2oVU45nK1B3iCxguF8tYmgvXLmQaAKDy1olp2aFLA8hKz867FMwOQsNOQGnX386mo3UXT0uRUNpQeW26/QMXa4R4VJHnB/GksRcJhYAy6CN/STuPL89aVTDtbAbNE7QJoLuEYjPIOvSDPod6JwT1VN2uv6NUsNSrVU3a6/oLh3a2xkKGjYnkToR1FAyOpDQIOxmR13pa9ZYZc7TzECekiTpqP15CiYi02VSW0OwiI91FJNp2vrrcRmnJPZ2rPW4rZ+0JLBT4W57mCF0nrTe7ea4QIHkBR8IN4uBREknQRPX1pG0hJEGJ2O3P5da7SSb0tprY7iopulNnTW3nIuHYXj12yWwqwHvH7N/aNox9rC8ywAI8w5NP2sf0DEHxH7T2uQ/pYMKOZ0kn0HKBT7GJaxeS6Sx7p0uGBEhT4xmGuqZ1/iq6tcBwF5gWI7z2j7P/wBVMKOfUn+RbDlmjUthzzxqxfj+HIwDjJkU3LOUEy58YlmP7RP+p6SeAwz5rbXGFtRoltTucpjM33jv4Rppz3qK7QlDgbhHeEG5Zl2mX8Y1HOPcBroKd8IGH7xSme9dgg3NWCeHXxewg/dX4VQoRGHwjtxHGd2wWX8TESQP3RtPmZqWbCYXCHNcbNdYAFmJe80DSAJbrsIqLwlrPxHGKHdPtJbJALeWbce7WpJsXg8LOq59J3e6dNJAlj76AsuO9s+78BXUTHN4z7vwFdQGY9sLpGO4YQMxGHMDqcrwJOgo93iOIzGLAHjeftk08X9n1qrYrtI2Kv4O40W+7W7aUjkFTQ66T4vSpG665tcU58Tf7rXxbaL/ADNYCxcM4lipP2dufO/p7Q6JVg7NXibKSdfrVqdZ1y6welUbht20CZxdwefeWhzGk5Pf7qVxnbP6nhFFtWa413OjGCv2YWSx5k5uQrQNuBXbo4jju6ySbzznLRHePtl1mkeN4m6WCO1uBDeANuS4Ez5hj8KjOC4tWxmIa5dNrO5aVYJJJJiT6nSkkvi494qzMFfICzSSFURrz1zH31lQSFvCEKGDH+ESR+lccIWBbMdNfEI+dEw9tCDLa8hMA++j27SE+IwOueflXjbabv08qeKUpJu7t/x8qJ2rh2zNy21Hz8qUxqMsDOSD8P52pneZV1mQDrrAg6T5a5TPSadYq0gURObmCdqo1SafHl5QrJUnF7ny8odYwvhzZjPQRmo4wueSWYR+1EUlhltkHMdeXT30e2ts+1AHUMSfhrXEnJN3fsTm5Ju7/wDK6cRK08GMze6lsbbKwM5YHz0pq2UExqNYmfdPvpfEC3lXLv8AeEnp+tdv7k7+3lCkltxd78v3wBw+GGXNOoPs6Tv57/Ol71kHQsQILAt6iBO5MEj402wwtwc2/LePfFLTbIXM2ykQC37UiAdNpPqT5Vy81Xr7HEnJN6+36G9p+Ut7jQcTtFdUbMYG50InaeR5j1PImiFgDoJ33+VLYo24GTeNd99P9a7a207+xR1+pF3vy/fAPhUUpm1JJ1WQCCJ3Pz0Ouh2o/wBSUoWLQRsCQZ08v591M+4t+0BFwczOVhEQ0eUa8oHoVsPjLZGW4IfWEnUenJgTzXf8OXmrW+vDyxw81a314eWOwwkiSwBMSDpQYpQGgMSOs+VKYRO8fZY3JOigDU+mgJ91JYoqWlRA05fH8q7o/qb9ClH9Tfp+BY21AGVy3XxRHuNExFtcoObxcwTPzFFxF9FtkgQQrHVZkgGPdNGuumUDL4usR8utTjmqtSUc1Vrr5yoBhbaNIbQR1032iKa2eHjvp7wwSTrAmREFtJAgQDty31d4NxPiWRH7M60nIDaqY+HOu1XM9Sqrmlr5wHDWlG2q9S8A9RVy4HZB4Rz0KoWLDL4MRGgnQaSTzqoXcQDEAhRt4J+fPlR7XGUXD4q0VaXCFNfDGZGIgnTxhzPnW4Va7zMKtd5fu1F9fqTxdF6LlnNlK5R4xoMu3xJoeznFb91UPdW7SDMCJloCnZRop95ql8S46y2HsMqeLu3GWYULcRY13Mt0G1K4TjBsYR7oxBe6mbKpZcpJIX2BBaASauXF8RxL/wASxiPcCotzbwCZ6knUetTeE7QYRLQIa2eUW0zH2njRARsKz67i7Zxd57+ViwtGXBMsbaljHWrhwjtNh1sKBO50S03N3jZaAt/GO0Fm3eZXuKrDLIM6SoP4V1YNjb5a7cYmSzuSepLEmurKgdY7ghsvhrbeLOLjgAakEDSOvhqRDAGBhj7Rjw2tNfWl+1TE4jAwYPcaHpo3LnTK5auZv6we0Z+zHX1oB5h1zf7K2hmAlr9ae4rgH1rBjQLcF4KhgCAygkQNOQFR2BtXZ0urPna8x+96VZuyzAWRrP8ASLc6Rrl6VoM9uN3d3ESuZlfKugPillXfzqQ4dh1tXchyle6tsfDqSGdG6GS2s+lNb1ktjb/Rb1xveGYJ8yx91OMGzG8LvtC4rWlGswAWU69SrH+IVKarFnGIqxfzQd3nWfCNPOl2dCkZfFyOXSkbVwq20+vw/GnN12mSCs8s8fAHapT3LrUhiblw31G1lk1DrmBBHx0/Ci8PYIMja93A9kSVM5DPmNPIqacYtmbUqF0iRz9/OklR/aUSVDSJklSPEI58iPMDqaPajme/mJPNHM9/MC9cBbwrA00pcsCkZDm6hfOkMNdIYFYOxHMHkKcXs2aWCg7+0f5G1ZOzUe9xiKjUeHO4lhroU+JJ3pVbkalWI6ZRFExmckFgBI0IOnx50fDZ8jBcpG511rmVHHPa/M4nRxz2vrfuINclpVY12pxcYlAuRpHOBrSOEZw3giaVmG+4GB/e33rqdE6cNDrEopJWtdXv+fGJ4a9lkZPLzHpPOlRcK6lWI/eiKI+HuPcIMSI8tgD7xrQqrEC2Cumwg+nSuZZXw56nEsknW19bsRthiZUEb7cqPjbfegA2wYB6Hfn5HzFAGa2SkjkDzGu1PbSBVBJC5tAwB005j9K6k7pqnLU7m9pNU5akTYvvZBBLOm2w7xfPMNXWd5EjTeDTm3jwU8PiVhoSZ8pHTX50p9QaSSw05jWfSN6fdhuxQxmOZC95LKW+9uC34TmZ4QKdcmaCTH7Hw6ywlKm/8neTDnKm/fqQ+OxBW2Wc5AVKr/diAv3tP1NLXgzeMCVOxBkbRuN63Ds12Ew2CJa0LjuRl7y6c7hZnIp0Cr5Aa85qP459F2DxBZkD4e42paxKAnq1v2G+AJ6124PW1Sjg9bVMlvXmOUMADEgZoMTvl5CYEmOlFxTOVWQABsZnl19JpftRwTEYK6LV5xcE/YXQuVH01RgZyOROgkbETlo/ZywmJxluzczsigtdtsMpEEKqxBkZjJyyCFjZqmsOjVl1IxwqSjZW9eg1w+cK0QRGsnbSo7FJ7RJjwOAOpzK0fDOfdV37cdjfqN3NZzDC3v6sCItmCTaJPLdlnlmH3ZNK4vh4AAOaCvIAjMQpjzMxp8dBXcdmbXEpFZZtceT6khf4PNi7eC92E7tCsLrmuIwMqeWWNakOEcN7/CtZFlrWfN48iQIhtfFOsRRntFeHYme8/rMPpczSPF5/61Jdi7d0BPtEZJefAQ3snYgx8quVKhinFjG30cFivdp4ROqooPu0qx8F4+iWySL0Hl3TwNW2gVC8WuuvFMZkQv8AaawYjTz3qb4bxrJa+0s31/gzDVnP3Saw0Zcb+j64MRdyupBdmHhjRzmiJ5THurq0Tii/at/D/lFBWgyntVHf4ORI7jUddG086Zmzan+qPtGPs36+VSHaNG7/AAeX2u5EaGJIaNqf/U7+k9zuZ1uDf3HzrAQuFSxJlSB/ZvDWf0mrJwfFLaw2d/Ci3kYnXYJPPWYpqqXxJyWifK8evmtJY699n3XRlYqupZzAt2101MkH1yedY3RVOW6XIi641DMqG+73LmsFQTqJ6wcg88x5UhirlpBnR/Fbysq97I8JBEKd9Pxpzwl7gvXs1trjKQpAKnLBYQCx1AIj586c8YQlAtyzcUMyAsQgB1zZcwJjQEViVrhKiuEeZkEHNDAjmGAYEfKnTo2UMzAz+7J99RthAoKAkhGgSfumGT10JH8NPLITLqxzdJIHxqElZPt5Q881sxfDl5QUu22KTm8I2ER8BsaTwYOYANlO0x/PSjKEg5jHSCTNBZuDKYtqRIlipMa7TMc+f/VGNYuPbypsItxlHsv6Y3ayUcrOx0PKDrHuafcV6U8u2zpL5p6AGPjrTHGXALyic2ZW1C5YClSBGvI9Y0ERJl0pt5RGjcycxHujatkm0n28oJptRf8Aj5QHE2jlBLk+R3HumgwSAmM5XTfSPSgc28u3i5Rmj50XDss6rI9DNZR5Gr+yMo/ptXtyX6CBPF7Uf9aei1rozEAe0COhPu2501uBcx0YDWBHpvPv60s90H2VKruRlkUnV0Zs6vK/gJetqLo+0OVo13KkDafNQPep6gUYxMZjHXOKbcSuoLZ0y5QSTtqNiOhzREcwKHheLz2QxXNmUagD2ho3+Ka5aeWrr0OWpZczr09wcQqg6EsKcYiygtoQTLTpPLOyz8qSs+Ayyz5GRy36Usrn2spI9Fj411JtU/dVc6m2qa231V+Q3tOgUlifCCRvyEnbWth+jTs4uGwgd2+2xOW7chtBK/Z2/MImnrmrGsWS6vkWPC+2v3SK3zs9w8dxZIOndWo/uLJ/np51aO9+ItBXb6cCbFoftH40mUE7nbr/AD5UX6r50lcsEMNf2h+B/I12UI3j3BLeIQpcAcHkwkfCsq4x2cuYC8MThbjLcsBmVXYtbdACXtw05SVgCNGOwBGmv37B61EcZ4H3yxoTtB2YT7J8vPkda0Dvs/xLC8YwBgHI4Ae2SM9ltGEHcQYdW9COgxvtT2avYK/3JAL57Zs3PZRgbiBX5gQdGH3TO4Kkm7M8XxGEuC7aIFy0vd3FJOVxaJQo46SpgjVTqJ1B1i1jcHx7ClQSl22Q2VgO9sXBqrRMMhI5HKw032mpKVuBxGSlbein8dR72BdLznOHtK6MsXLbAhirQYbkQy6MCCJBruBdnbNp0Nt2tkZibZzLm8J5Tlf3TtU1xziOHvuMJxD+g4wAC1e17i8qnwlXMBknXu3IKkkAzrSdm5fs3BYxNsZoYpcU+BwFPiWdxG8aidVAIJodUKbc7PXbnEcW9ruzNwyHYiRqNIUwZHnUg1+5hVi9ZuKpjVCLizqTsA3PpQYW1fbH4rubmQi4TqAVOp0P+lS+Ixt5VjFWHIEeO1LDUanL7Q900MH/ABa59s38P+UV1E4x/XN/D/lFdQ0z/ieX6xg8xIXuVkiZAhpiNfhVjtph/Dlxdwa6TdbUyNIb3fGqpxTGZbuFdRmiypGhIJho0GpGx05VTuO8QvO5DO7CTB8YVvIAsZA2oKGi8b4ullT3eJuXNRLSrIo6SZzt+6OcSRzNwrgJVreIugq73UyITqitMl+txufQGNyarvYvs/clL2KtX3sprat5ZDFhIaCR4Rv5kjlNaJxJh9jG2e1Ak+HeB5R0rKXqZS5VuB8Pd7+I7vuwc0kusz47tL9osK9oWjcFoqXjwKwYsLF3qxET5dKS4Ktk3r/fXGtjP4SGZdc93mB0o3aq3ai13d5rmsx3hcKBaIUkT4ZzDXcz50aqqBqqoQZ8FxbmUlW8DSoAMmUPT2pX+OuLS3hXc7UtZsm4jW5BDAyI1+PWm3D77EwGAYHK3SevoRB99eZWrxR542zaVXrpzQ7uksoXJ4hvtJouHvlJBXfSdiKO6FW5T1CadaRxlsg+JgT1G9cQyvZtR+pPDyy2LUd94F+9F9WKzmt3AgYyD47W2pO08+VERyD035x/MUF7gv1u5YtZmIJu7AZhCK0jcEQsxTzh/wBGF0sVN6/h1g+IpmXcaeBwdfSNKvCKaPRCKcf74ieOZjBYAaaQdDr/AD86MjMbeoGUHeY1929P37A3VQMcfdYBnUQkeyzLOrnePnRV7IJrnv4h53BuQp9QB+dc/ReVK1jj6Owo2t6/JH38VlQgsijnmbXyjN+VRf8A2+EMp426mQvxOp9w99TnFeAWbeHud1aUMQIbUt7Q+8ZI91V7CdmLr+zbJ/ij8UNdrDSTXEpHDik1xJ3B8JtELexLd6zeJbcRbBPRPvHzJp3xnBqvcXVVVXEoxAGoD22KkeEgCbfdn+FqluA9kWbK2IAAAAFsNMxp4mgafuj3ztU12n4D9YwxtpCukPaPIOnsj0IlfRq7cVSh1lVKFCxWeASwgiNBBA9OVdZDZGhgBEkc/jTKzeVwDBHUayCDDAzzBkfCnbhfujw+YaZ9xjrtXncaRUex55RaiofnRUAwgMkZo8uvl6mt57GX8/D8I3XDYf490k/OsEusoaUB0g++tj+jPG5uG2F52u8tHy7u66j/AAhatC9+JeF9riXKaRvn2T+8Pn4fzoO9pDG3Ps2I5DN/d8X5V2UFLtN2FHuXKQZ60GJdoMMtvHY1CcsXmYRGouqt2CI6uf5FRdi69txcsXGt3kK5HU6iXUEHkVIOoMg9KsPbnDleJ3yJ8drD3NCBoFa0Tr5oKr2KuFtcsAFCY6B1nTrUK0myCqpv5Vv7NJx/aNbtr6vxmzlAPgxlhSUUkEBmWC1okaHRkaSCIkU0ucG7m2B3w+qvqly2wfBP+yyg5hg70x7JUT7LzoGfHMU6gWcwe1Ae3c+9HeBcp5SKkbPCbAkMhs3GBOay72kvafeFtlDNvKnX1FXL1GXBMFmxl9e9cOrGHkBmIJliAArTuREa7VaPr12yPt07xNPtLYk+ea3+nwqncCwFhcVdsnwKrlbXiOZSGMZWJmffVt+vXsMPtQb1rQd4om4umudB7Q8xrrsaGCHGh9u/8P8AlFdQcZb7d/d/lFdQGdYTDWri2GXFKj2raqIKtsN/aBB1p/Z4bfD94t+zcaZzOhLemYhyo30G0mK0nFdmcLc9vD2G9bSH8qjbv0dYA6jDqp6oXT/IwoCrJjuIKP8AZ395H4hfLnSHFuIXnv4UlGtgOA4zIVJiQfCTpMxOtWp/o5w49i7irf8AZvufk+ammI+jt9MmMviCCM6Wn1G2yqfnQFV4RjGw12+1zDXXDt4SLZIjM5kHKRzFN+N8Ut4l86qLYRSkHR2YlS0gaAKyheshuUVYONcBxmFs3L5xNl1tKWIayysY2AyuRJMAetVbCoVXJlzkCDJGp3J6yTJ99SxJZUSxJZVbsv2I4dlnWY6zTLH3Vt3UYHwM3dsfLdG9R4/dTwFgekflqaS47hjdgZDydsisxCqGE+EHKCxCyfyrn/f68+xlf9Rc1x7Dy8EBhTMaGc3XlHKiXe78Oh/e6e6aJh8UWUKfuErMMrGDAJWJ1WG1HOl8Q7qMhA5Hrv51Kkk0r+5GklJRvX/sKYO/3d+w9sZYuoNQYi5Noz/xPKtG4Y2JDHv+6ZIP9WIadI0Z4iJ+VZlj7bvaJMSVOUiZkartoPEBVq4BexuRLy3rV9LiBglxrgjMAdwpOYajeN6tgusfGWwXWP8ANepMcRvDuxyJu3tDE/1lzoagsZilQSxj86ZcYwt9cQLzKoJkkKxKhj3nMgEwG3MUhw/hl3FPKnw/eunVR5Wxsx/e9kedWKhsLiTeuhNgROWJMdW/ZHSd/OrXhcFlEAU54ZwG3YQhBvqWOrMepJ1Jp3bw/lQDnDWtBQtb1p3YsaUf6tQ0w3jLmxxHFWfu3LmddNAzKtyB6ho9y06wBaTlI2OhmP0qZ+kDh6fWrgckFltMoHI5AobqDKHXyqu8NYZV7zWQCWXTcTyMc/lUMRJxduhDESlGVunlRTD5g4ywDP8AO9aR9FpcDFIwgC6jD+09vxwJ28KH1Zqzi06h9dR5idJ3rUvotwv9GvXNYuX3y6RoiIn+YPWxW1XlwOorary4eexchRXWRHXT40qEoGWrFiPwzzbQ88qz6wJ+dCxrsMvhI/Ze4P8AGSPkRQstAZn9JKEYy00+1h2B1A9i957/ANZVPxYAnK2bn85q9fShaPe4VhPs4ldI5dy3PyDH3VR8VcLBjlAhSTHQA6/n7qi7TIO2JXd+Pwafx/hYRi+XPZYt3iDdZI8a85kax6jUQ0K3FThUK3fHYIJtXBqRpoPcP1Gm18dZmdjNVDtLwgW7dxWn6vcBn/2m3BHRZ36STsTFixEYC/bGMxK3RKM5BJHhHiMSfu+tWX61cww1zXrEDUa3bYjWf94u3nrVcP8ARcU7XlBtXyfENVgySCPKdR01E1NI7YdcyTdw5A8I1a2I3X9tNtNxQwV4y32z/wAP+UV1E4yftn93+UV1AW9vIUUp50swopFDoTAowWhy0eIFAU76S3IwcD716yD5hSbn/IKzu2dC2aGHKFk+ka1fPpRvjubKETmulh/BbYGB/GPjVDBzEZFjygfGd6hjeaHnxvHbuJm0uaHeIBzE8jzHuGh8wa03sHwPusMLjj7S/lfXdUj7JfKFOY/vO1Z7g+HLiMTYsMoQPcQP+8o8brpsSqkct625EruF9rodwvtdLGXfSZwzu8Ul4DS9bg6/ftab+aMn/DNVnEqpQFSSfvSZ32/A/KtR+kXAFsGbgEmwy3f4RKXPd3buf4azK3m1YQQNwWOnu51xivK0+5xitxafegjZKR97NPnHyq19g+x6YnDMRdxNtrd64n2d4hY8NxIQggeFwNuVVO1ZZySIG/l6xV9+ijiM3cVYc+I91eUbZlyC02h10KrPXMKQe1Sv8GwdJtV66Ekn0aByBdxV+7aBnI+SG9WUAsPLY+dWXD9nUQAA6DQCIHyqWAoYq5cYHhSgcqTXhwqRcUkBQBUwtG+rUslExd7KukZjooO0nr5AAk+QNAY19KmINrG3DClThrceEe0puCCTuwJGwIggGDVfw9lkCtpAgCJjQR8NOdSv0i8Wt4y9bFgt3NpCjXSNbx7zvCyfulp8R0MyARrUWpWDvmnzjfyqGIrW362IYqtbfrapzWm0bTVvPeRyOsVtXYHDxw7DE7vb7w6c7rNd/wCesRxTqqEwcwBPONATz56V6F4Fgu6w1i0d7dmyh9Vtqp+YrcLQ3B0v+tw6yUVkpeKIwqpYi7SRcujzRh/EgX8UNHZKO6xf/tW/8j//ANKOy1oM6+le1CYVpiLt1fc1hyR/hrOsblAfKSRkf/Kfj61pX0vA91hANJxM/Cxd/Ws2xzM6vEA5SNOciAPXWKlL7yUvvqbuRRbtkOpVhINOXSKIVqpQp2J4aLE2LwzYZ4CE/wDlmfCs8hJ8J+6fCdCKibeIucOuC3cl7DnwMBsOcDkw0lee489CxOEW6hRwCCCNfMR7xVZfChZwmJBa2+lpzvOsLm/bGuVvvCQdQQQIniXG7L3WZbikGOY5AA/MV1VDEcCvW3dSuod9jpBYkH4EV1YDdClFIjn+FHknb5/pXC37z/PwrTRPXlHvkfKjKnUSfd/IpQCobtQmPyL9QOGza5++zTyjJHh6zmoClfSJju8xQtBgos24M82uZXYb/si186pdtoI1M+Uacvw+VTuL7LcYuYhr2Iw1u7nyhu7uWBOVcoIGccgOmw96VnsziFukX8Di8jgKgtLmKs0hnLW7kAqNVDGJ3qOVuTT3+hLK3Jp6P0I+5iGtXFuJcGZWR1flmG0ifENII5gmtv7P8VTFWEvJHiAzD9hoGZT6TvzBBGhFZ3wvgeORbWTh2V1UpdLvh4cPlJMPcYtBDAz7SvBOgq69iOz9/DW279kzFbSBUOaBaVlUs5Vcz5Sq6ADLbQa1SEcqodwjlikTmIwiurKwDKwKsDsQRBB8iCRWG8R4WMNfvYdixFpsqtrLKVV0Jjc5GUHzB61utxzyiObHYe/mfKsO4vjmfG32zam9dXUyIS41tfdlVa4xftOMb7H58kXbdcwzAwOQn8zUp2f4qMJjLN/UIrFLmh/qrkKxM/snI/8AAajL5KPqVBk9I5dfWlbmGe6gbI7W7rd2LvdnuySNSCd4WTt4ssCa4q200cVbkpLevNx6IUUJFU7sHjnFy9h2MoEs38PIYHu7hdHGViTbC3EjJJALNl8OULcquegTYUSKVaiRWgOlU76RcaRgbrgwHa3YU8sty4q3mnoyhkHl/aq0YtyYtqYZ51G6qIzt6wQB5sKg/pHw3/hd7KBFoWnAjQLbu22OnQID8Kxgx5WYLnBG8Rrz8p2pG3bzeLMBGsc950FL2sGxstc7pigcJ3gHhDGfDPM6EaaDQaEgUjhE3GSdPh8a8tMqb+NDx5csZP409w6Y5VxWHN0Zk72092QAO6turOTrt5c9a9HCvMmDdWe40IZPdpJA0USSo5yzH5VrXYDtbeX6thMVbhbtmcLfBkXFtiCj/s3FEDz0kSdbYdlTgejCssvA0KgNDXGqFRhjNLlo9S6f3rZb8UFKMtJ8V0RW/ZuWj7u8VW/ws1QXb/jz4TCMyW87XCbQJYqqFkaGYgE7iABuSBIoYU/6WuJ23vYXDqysyG7duAEEqMndpMHQlmbTyqqcMwQu4vD2ghGe9akHori45/uI368qY28OttFnJAVZaFUGBrqep69a0T6MOzTAvjboYG4oSwGkEWzDM5Uk5CxAAGnhEx4qlFuUq/JGLcpV3fkvjUUilSKIRViwlTfinDVv2yrCdP8AXfcawZGoIB5U5IrlNAZjxDB40XGGS1cgwHa4UdgBpmXbNGhI0MSNDXVpzWgdYrqGUFstDlo8UYLQ0IFo4WhC0fLQBMtCFo8UV7gHqdgNzQHGBqdBRRLdQvwJ/wDxHz9OfLbJMt7hyH6nzpagMZ7TfQvjsRdZ/ryXgSSBd7xYE6AKoZVAEaCB5VE4T6HuKWPZ+q3Fn2TcMe6VWPjW9mgNYDJOz/ZbiNi5dBwNgrdUo2fEobJBXLDKoLMo1MRMs0b1M8P7BY1rX1fEYjDLh2trbdbVu4zsFywwLwttxlWGgx0rQYoRRKgViO4H2asYRCtpWljLuzM11z1ZyZbc6bCTAEmpPJ5n5fnQijUAkQeo+H+tJtcgEkAASSZ0AG51ilzTHFfaOLX3RDXPSfCv8RBn91W6itAzv8YtYe0+KxLG2kDVgfCk/ZrABOYzMby0cqonFPp7wLK9sYbEXUZWRs2RAysCpHtEwQelafjMDbvIbd1EuI3tK6hlOs6g6b1E/wDcHh3/AKHC/wDBT9KwGDYH6Qg2GGBuoUw5uWvtFP2i2rbSqkKBJkCWH7xykmrEp4ffdUw4RgmExM21D95evOzrYXIAC7qYYT7OcTtpq5+j/hx/2HC/8JP0p/wrs5h8NP1e1bs5va7tEE+piSKAyTgXZnigv3HvcOVkvBkuob9lbbKxWRuxEBUgiSCoIq29juwGJsiyMVctFLFxbyJbzswdbfdr4zlCpEFlAOZhMir9kbqD6j9D+VDLfsg+h/UChoaKA0He9Qw90/hNF79eo9+n40A24razWboG5R49cpj5xQsFuJqAyuskEAghhMEHQjWnUT6VH8H/AKi2Duq5D62yUPzWhgzw3ZbCWmDW8Lh0YbFbSAj0Mae6pEilCKKRWgRIohFLEUQigEWFFilSKCKAKBQUeK6gHAoRQ11ACKNQV1ADSGE1XMdyTJ9GIA8hQV1AOBQ11dWAA0Brq6tB1CKCuoBQUNdXVgCmmPCdVdju129J65bjIvwVVHurq6gH4oRQ11ACKMK6uoaGFDXV1AdRWrq6gEThlPID00/CoTDXSgcKTAvYgdf/ADWPPzJrq6hhJ2HJUE9KOa6urQENFNdXUAQ0FdXUB1dXV1Af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62B02F90-1BE2-D843-AE0F-DD79786B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34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91A7E5F-5611-6F40-9B13-32BAC7EB16CC}"/>
              </a:ext>
            </a:extLst>
          </p:cNvPr>
          <p:cNvSpPr/>
          <p:nvPr/>
        </p:nvSpPr>
        <p:spPr>
          <a:xfrm>
            <a:off x="195944" y="1289125"/>
            <a:ext cx="11717926" cy="5601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CA" sz="2800" dirty="0">
                <a:solidFill>
                  <a:srgbClr val="C00000"/>
                </a:solidFill>
              </a:rPr>
              <a:t>Scalability Dimensions</a:t>
            </a:r>
          </a:p>
          <a:p>
            <a:pPr lvl="1"/>
            <a:r>
              <a:rPr lang="en-CA" sz="2800" dirty="0">
                <a:solidFill>
                  <a:srgbClr val="C00000"/>
                </a:solidFill>
              </a:rPr>
              <a:t>﻿- </a:t>
            </a:r>
            <a:r>
              <a:rPr lang="en-CA" sz="2800" dirty="0">
                <a:solidFill>
                  <a:srgbClr val="00B050"/>
                </a:solidFill>
              </a:rPr>
              <a:t>Size scalability</a:t>
            </a:r>
            <a:r>
              <a:rPr lang="en-CA" sz="2800" dirty="0"/>
              <a:t>: </a:t>
            </a:r>
          </a:p>
          <a:p>
            <a:pPr marL="1371600" lvl="2" indent="-457200">
              <a:buFontTx/>
              <a:buChar char="-"/>
            </a:pPr>
            <a:r>
              <a:rPr lang="en-CA" sz="2400" dirty="0"/>
              <a:t>A system can be scalable with respect to its size, </a:t>
            </a:r>
          </a:p>
          <a:p>
            <a:pPr marL="1371600" lvl="2" indent="-457200">
              <a:buFontTx/>
              <a:buChar char="-"/>
            </a:pPr>
            <a:r>
              <a:rPr lang="en-CA" sz="2400" dirty="0"/>
              <a:t>we can easily add more users and resources to the system without any noticeable loss of performance.</a:t>
            </a:r>
          </a:p>
          <a:p>
            <a:pPr marL="914400" lvl="1" indent="-457200">
              <a:buFontTx/>
              <a:buChar char="-"/>
            </a:pPr>
            <a:endParaRPr lang="en-CA" sz="2800" dirty="0"/>
          </a:p>
          <a:p>
            <a:pPr marL="457200" indent="-457200">
              <a:buFontTx/>
              <a:buChar char="-"/>
            </a:pPr>
            <a:r>
              <a:rPr lang="en-CA" sz="2800" dirty="0"/>
              <a:t>﻿</a:t>
            </a:r>
            <a:r>
              <a:rPr lang="en-CA" sz="2800" dirty="0">
                <a:solidFill>
                  <a:srgbClr val="00B050"/>
                </a:solidFill>
              </a:rPr>
              <a:t>Geographical scalability</a:t>
            </a:r>
            <a:r>
              <a:rPr lang="en-CA" sz="2800" dirty="0"/>
              <a:t>: </a:t>
            </a:r>
          </a:p>
          <a:p>
            <a:pPr marL="914400" lvl="1" indent="-457200">
              <a:buFontTx/>
              <a:buChar char="-"/>
            </a:pPr>
            <a:r>
              <a:rPr lang="en-CA" sz="2400" dirty="0"/>
              <a:t>The users and resources may lie far apart, </a:t>
            </a:r>
          </a:p>
          <a:p>
            <a:pPr marL="914400" lvl="1" indent="-457200">
              <a:buFontTx/>
              <a:buChar char="-"/>
            </a:pPr>
            <a:r>
              <a:rPr lang="en-CA" sz="2400" dirty="0"/>
              <a:t>The fact that communication delays may be significant is hardly noticed.</a:t>
            </a:r>
          </a:p>
          <a:p>
            <a:pPr marL="914400" lvl="1" indent="-457200">
              <a:buFontTx/>
              <a:buChar char="-"/>
            </a:pPr>
            <a:endParaRPr lang="en-CA" sz="2800" dirty="0"/>
          </a:p>
          <a:p>
            <a:pPr marL="457200" indent="-457200">
              <a:buFontTx/>
              <a:buChar char="-"/>
            </a:pPr>
            <a:r>
              <a:rPr lang="en-CA" sz="2800" dirty="0"/>
              <a:t>﻿</a:t>
            </a:r>
            <a:r>
              <a:rPr lang="en-CA" sz="2800" dirty="0">
                <a:solidFill>
                  <a:srgbClr val="00B050"/>
                </a:solidFill>
              </a:rPr>
              <a:t>Administrative Scalability</a:t>
            </a:r>
            <a:r>
              <a:rPr lang="en-CA" sz="2800" dirty="0"/>
              <a:t>: </a:t>
            </a:r>
          </a:p>
          <a:p>
            <a:pPr marL="914400" lvl="1" indent="-457200">
              <a:buFontTx/>
              <a:buChar char="-"/>
            </a:pPr>
            <a:r>
              <a:rPr lang="en-CA" sz="2800" dirty="0"/>
              <a:t>Still be easily managed even if it spans many independent administrative organizations.</a:t>
            </a:r>
          </a:p>
        </p:txBody>
      </p:sp>
    </p:spTree>
    <p:extLst>
      <p:ext uri="{BB962C8B-B14F-4D97-AF65-F5344CB8AC3E}">
        <p14:creationId xmlns:p14="http://schemas.microsoft.com/office/powerpoint/2010/main" val="26274606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6033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Scaling Techniques</a:t>
            </a:r>
          </a:p>
        </p:txBody>
      </p:sp>
      <p:sp>
        <p:nvSpPr>
          <p:cNvPr id="6148" name="AutoShape 5" descr="data:image/jpg;base64,/9j/4AAQSkZJRgABAQAAAQABAAD/2wCEAAkGBhQSERUUExQUFRUVFxQYFxgYFxceFhgbGBUXGBgbHBgcHCYeFxkkGRoWIC8gIycpLCwsGB4xNTAqNSYrLCkBCQoKDgwOGg8PGiogHyAsLS4wKSwtLywxKi0sKSwpLCwxLTIvKTYsLSwsLCwsKS82MDUpLCkpLCwsLCwsKSwsKf/AABEIAMMBAwMBIgACEQEDEQH/xAAcAAAABwEBAAAAAAAAAAAAAAABAgMEBQYHAAj/xABLEAACAQIEAwUEBwQHBQcFAAABAhEAAwQSITEFQVEGEyJhcTKBkaEHFCNCscHRUmKC8CQzcpKisuFEU5PC8RUWJUNUY3M0o9Li4//EABgBAQEBAQEAAAAAAAAAAAAAAAADAQIE/8QAMREAAgECAwcDBAIBBQAAAAAAAAECESEDEjEiQVFhocHwcZHREzKBseHxwiNCYnKS/9oADAMBAAIRAxEAPwC/5a4pQd5/Io9tGb2VY+gNaciPcxtp+Hwo1OfqD8wB/aYClF4Ux3ZfcGP5aUAyriakRwhebNsOQG/9o/jTPE8PdJMZgOYnT1HKgES1F72ks/p8BQG550AtPQR66D3Tt+HpTi1w+4wkAAdSw0qPzUrhcayGVPSdtRO3p+tASS8Ebm6iN4kke4UuvABzdj5AAT6TvTjAY/vBsQRrGsT+6SenI6U6CeXn09SNJVt9Nqw0ZW+C2uhbpL6N122NKtwy2VIChQ2zQZB85+Rpy+m/Pz0O/no3n/ID89NRv5Npoeh50BUcZYe22R58jOhFN5q3Y/AreTKd/ut95T0Ou/8APrUr2HZGKMIYfPzHlWmBS1ATQ5aAigCk1Idm8X3d8Dlc09/L5x8aji46ikrl2IKzKkEaHlQGiHY+Rn8+Z9RR41PmP18vSoW32qskA+MyviAU6HpuPOi/96U08LmBB28v0rDak2p9n0/L1ruX8X/N76r57V7Rb26n16Ui/adzsqjWetBUsty5AY9B+AJ8qpVwyzHz/DT8qctxy6xgsIY6gADQCT8hTJH8h8BWmBiwpC7jEG7qPeKVd6bsQNooBFuIIdiT6An8qSa/PI+/Sj3LlNbjzM7Df8gPM/60MFEBJEakmEABMmYmPXbz9KsrYmzwvCvevHxfej2nb7ttOp6n1J0GjbhtpMLabFYkhMqyJ+4uwAHNzsB+tUDH8QbiN361iZt4W1pZt6nc6aD2nYxtvtsKGj5vpExTlmJtjxOICbAMQBv0AoatlzsXhUJHdzz1JmTqdvM11YaOM1GQtynkdKdX+1mCwyWjfuWrbXba3FGV3LA8xlUyJmmzfSjhP/LXFXP/AI8LcHzcAVoJDC3r3+7JEnYEaHplin6qxALAqSQAG67c53HnNVu59Izt/V4DGN5ubNsf5yaRHbG5dvYS1ewvcm9fgTezwttA0nwxqSRHKKwFw+rEDcDfnHPTYiKHux+0u52g8o6afzrWb2O2uPxGIxNqz9Usrh7jJmNpmYjM4G7xMLQ38djTpc4siaTCJh0MQTuZOwJ9BQF9xHCrb6w06aqCCfWRBppxLhqWrNxxbYlEZhmboJ5Gs+u5GE3OKY26JI8F25BIUGItL0I+NK8c7HFcGzYY3GJa1cuF7zlsiq51Dtpqdv0oC/4zFYSwYuthbRHK5dQGPRtajL30i8Ot6fW8P6W1Zz/gBqpdq+H95x5ibHfAYZYWBBbWNWEAxJk9Klk4fiFUFMHZQydDdGg0IPhTrIjy86AeP9KuEPsfXLv/AMeGaPiwH40i30kM39Xw/Gt/bZLY/wAxiuXB4zMumHVfDOlxj7IzQcwHWD6aUtw/h+IRi165buLBGUW8gnTXNqdBIiedaBG321729ZsNhzZuOjOfGGylS4y+yM2inX09anV4uwEQC3UzBHTz9+1RY4JaITEFftQ95cwJ27y8IiehNHuGaGD5+LXD+yPdMjoZ3/GmONd7kZmkrsYE/Eb0ml0gxuPnSpoBstkHf4E0PcL0FKlf5/nlRSpoBPKBRGpQik2SgG1lcsjly/P8vjRy1DcT9f1+X4UGShgE0Iahj0+Ao4mhoC8/SP7xA/CaPB6H4GhC6ep/Af8A7VxSgErj01uXfI/KnNwU0umhgg7E6fz6+lSnBuGrHfXCBaQErngAnmzEnafyHqlwrhJusc2iLq5221yg8upPL3Ux7QWsRxBhasjusIgGVjoLxjwnLM5BrlHPf0GkV2q4i2MxtyzeJSxhGgWwZa650Bj7ztsF5AxzNSdiwtpRfxHhC5e7tb92YgQB7d4yRI9BpJMb3qJxXGsy537yLageIsQdB003Y6AVMuq2x9YxbDNoEQSVQx7Ntd2c66xJ8hQFuxzeM+78BXUjxBvtD7vwFDQGf9osCy4rhFtSpZcLbQEg5ZVSASBrEiYq2rwrEaZsQiwdctlddRp4yY56+dVftkVOL4dnJCfV/FEzEPMQCZidtemtSllcD4YsO/i8JNq6YMrrLe4z5eVAPXwdtVPe49xqNRcs2+unhA9fdU79SQjDuQGZL1rI5AzQVgkNuZG551X7V2yAe74fdOo07q2Ouur/AD86sFogJahcs4izIiIMHTzjaaAzvguHw31vHm+neA4glVyF4Ia/JgbbESatFvE2kP2eDuGF9pbKAaLoJJBGgyxHyqudl8ReGM4h3KI5+sGc75QBmu9AST5VaS+MP/plGX/3GM5f7Q0zfKgA/wC1L0SmCcGSAGe2ukCDInmT8KlMXeJwmIkEHuTIMQDkMgdfWBUX9TxjDXEWlMnVLM6ZRp4mPOT7/LWJ7ads/q9p8LaAuYi4iq5jw2wy+2wnV2ElUHqYG40a9t+0wwnF3aCz/VwEULJJaJJ1AA0AkkAeexrWI7c4u/Iu32tLGiWPB/euD7Q66+EqKi87941xhde45zO7EFnP7xjbyGggAUhiXLNOXKTHy/P/AEqDk5PKtONTzuTm3FWXGqDtZRmm5lfqWNxmP8TEn4mkQFtsTYNxNZlbl1T/AIWGn+tPEvuFKlCZ59Pdz+I9KbW7uRvY89Z/kVxCtW++pxh5qt+yrqSuE7UYtLeVcXdMEkLdVLimTJ8RUOJJP3udSGF+ka8P62zbcdbbFD/deV/xioM4hm1AuDnofTYxI2pHE44sdBl01jn6xvzrqEpV06qx3hyk3ddVYt6fSXZBB7nEZv2YtRt+33mX8/Km+N+kq62luylsci7Z3+Cwq/FqruFxLrJKs08/zpuLjKdQfRuYmY9K6U22131O1NttU6q5KntHeuhu9vXNhGVmQba6W4HxFRaYxg4Pe3180u3A2xOkNBOnPTel3vFzOVxtop006CNKbvjCzAxougBgljsxbSfIDTaeekouVXz56EIubbs789Ba8xvicRc711HhNyTz2EABSNPEBJ1M7U9tdo71nKLV9yOa3PtFGmwLguNf3qbXrpaCFcdQNtOYpHF3yQBkIjmdzWRcnJfJkHJyVa+68ZPW+299h4jZXT/dOdf+NSFnt1iFIzC0/UZSoPvDEj119DUVg7zpurEH4UgSQ05duR+MVWMpZn8otGTc30ujT+FdueG3Em4z2nEB0dbhgzrDIpVgRqD05Dan9zthw1fvOd9RYxTc9NrfSsrZC7Z1DSQoIXyJgRA1GvUa0hicTmgBYI58z61qxJN6ddBHEk2tn1urGl4ntzgDchby2xyD27lsf/cQRsN6kkvKyhlYMpEgqQQR5EaGsnwt51BBVjI0o3B+KXcJcm2DkJ8ds6K3mOS3Ojc9jpqNjOra7nUZ5pNd9TT7rUng8C164FXnrP7I5sfwA60ThoGJyG34lcAgjSZ5eR3npB6UTtPxPubN7DYfMzgL395NArF7a90p5eBmG/hHnMVKCfHO0lopcw9lSbNnuw9zXLcY3VVl09tZIJ/aIj2d5LC4od9bDe0ZKoNci5TLsdp5T5wuk1BcXwgt8OuoIBV8OMi+ygziFmNTzJOpkbCKlOBN4wLQzCSbt5vvnKdF/a5a7CNJ5AQSYgpxPGFULu1yEHIGN2P3Rt1PSpVsOlkd/inzXDAAgkAx7NtBJnfaSdZPSOstcHEsZ3armZ4zMdFHMxu3LQR5kVKutjDfa37me6QBmbVyY2RBsN9FH60BZcePtD7vwFdXY4eM+78BXVgKR2lDfXOHFQCRYEAmATDxJjarNnxWkthV111uNpptqNYn5VRe2hBx3DczFV+rNmYGCoyXJIPIxzorX8Hm1xF1vtHy/wBIuGTmHTfWK0F4yYpgf6RhwdPZtMYEwd7nUj4edSiXgUtQwYjEWQSOZgzpy9KzjANgDmB7x1MSC2Jb7w9eU1b+BXPsLMbfWLOXfQZdBrqNORoCp9n7qHF8QBxDWYvkkqQs+O7pmYcvKpy5jsID4sddJynT6zGyEE6EcpaffVM4C1r/ALQx/eWTem+8KEzkfaPrl2HrUjf4jatgscI6gA+I2LYGugWS25JCR1IFAOOO8ZwndFMMz37xzQTfuMqaKGd/HqIiF5nyzGqbhrzKdDJ3kmSxO5J+8Sef4QAF8PcdndgUD3DJAHhHRRpAVRoPjzNNnDK2+oJ+WtQcszcHQi5ZpSg6aeVHLg5pKKCdfa/KjYnFXSVYjbbYj40F5X0LlZPUSdPSgbOUkFSq8hpEV57WrThv6HltRVy8N9PwDfLEy6qCerRPuouIZ4UkaDYgkxy6xRVuM5AJUnlI6+celdinceAkctANNf8ApXcU1JK1fz0O4xako7NV66cjsHnB8O+vPz85pK5IbkD+YOalbdhkAeQJ23PKuewzgvIMb8vy6V1mjmbtTSp3njncrUdq9uApfdmguqzyJMH4UF93yeyMo6EH5zREus0AsD6if55UfEq6jKWG+wGm3P3kb1wovMo269DhQako7NVel+gTA5gwyxO0E03w4JyyYmTJ1AnxR7jTi3h2UB8wE7aE/wDSkLeE1uMpG4duninUDYSQ0jqKopRzN2oVU45nK1B3iCxguF8tYmgvXLmQaAKDy1olp2aFLA8hKz867FMwOQsNOQGnX386mo3UXT0uRUNpQeW26/QMXa4R4VJHnB/GksRcJhYAy6CN/STuPL89aVTDtbAbNE7QJoLuEYjPIOvSDPod6JwT1VN2uv6NUsNSrVU3a6/oLh3a2xkKGjYnkToR1FAyOpDQIOxmR13pa9ZYZc7TzECekiTpqP15CiYi02VSW0OwiI91FJNp2vrrcRmnJPZ2rPW4rZ+0JLBT4W57mCF0nrTe7ea4QIHkBR8IN4uBREknQRPX1pG0hJEGJ2O3P5da7SSb0tprY7iopulNnTW3nIuHYXj12yWwqwHvH7N/aNox9rC8ywAI8w5NP2sf0DEHxH7T2uQ/pYMKOZ0kn0HKBT7GJaxeS6Sx7p0uGBEhT4xmGuqZ1/iq6tcBwF5gWI7z2j7P/wBVMKOfUn+RbDlmjUthzzxqxfj+HIwDjJkU3LOUEy58YlmP7RP+p6SeAwz5rbXGFtRoltTucpjM33jv4Rppz3qK7QlDgbhHeEG5Zl2mX8Y1HOPcBroKd8IGH7xSme9dgg3NWCeHXxewg/dX4VQoRGHwjtxHGd2wWX8TESQP3RtPmZqWbCYXCHNcbNdYAFmJe80DSAJbrsIqLwlrPxHGKHdPtJbJALeWbce7WpJsXg8LOq59J3e6dNJAlj76AsuO9s+78BXUTHN4z7vwFdQGY9sLpGO4YQMxGHMDqcrwJOgo93iOIzGLAHjeftk08X9n1qrYrtI2Kv4O40W+7W7aUjkFTQ66T4vSpG665tcU58Tf7rXxbaL/ADNYCxcM4lipP2dufO/p7Q6JVg7NXibKSdfrVqdZ1y6welUbht20CZxdwefeWhzGk5Pf7qVxnbP6nhFFtWa413OjGCv2YWSx5k5uQrQNuBXbo4jju6ySbzznLRHePtl1mkeN4m6WCO1uBDeANuS4Ez5hj8KjOC4tWxmIa5dNrO5aVYJJJJiT6nSkkvi494qzMFfICzSSFURrz1zH31lQSFvCEKGDH+ESR+lccIWBbMdNfEI+dEw9tCDLa8hMA++j27SE+IwOueflXjbabv08qeKUpJu7t/x8qJ2rh2zNy21Hz8qUxqMsDOSD8P52pneZV1mQDrrAg6T5a5TPSadYq0gURObmCdqo1SafHl5QrJUnF7ny8odYwvhzZjPQRmo4wueSWYR+1EUlhltkHMdeXT30e2ts+1AHUMSfhrXEnJN3fsTm5Ju7/wDK6cRK08GMze6lsbbKwM5YHz0pq2UExqNYmfdPvpfEC3lXLv8AeEnp+tdv7k7+3lCkltxd78v3wBw+GGXNOoPs6Tv57/Ol71kHQsQILAt6iBO5MEj402wwtwc2/LePfFLTbIXM2ykQC37UiAdNpPqT5Vy81Xr7HEnJN6+36G9p+Ut7jQcTtFdUbMYG50InaeR5j1PImiFgDoJ33+VLYo24GTeNd99P9a7a207+xR1+pF3vy/fAPhUUpm1JJ1WQCCJ3Pz0Ouh2o/wBSUoWLQRsCQZ08v591M+4t+0BFwczOVhEQ0eUa8oHoVsPjLZGW4IfWEnUenJgTzXf8OXmrW+vDyxw81a314eWOwwkiSwBMSDpQYpQGgMSOs+VKYRO8fZY3JOigDU+mgJ91JYoqWlRA05fH8q7o/qb9ClH9Tfp+BY21AGVy3XxRHuNExFtcoObxcwTPzFFxF9FtkgQQrHVZkgGPdNGuumUDL4usR8utTjmqtSUc1Vrr5yoBhbaNIbQR1032iKa2eHjvp7wwSTrAmREFtJAgQDty31d4NxPiWRH7M60nIDaqY+HOu1XM9Sqrmlr5wHDWlG2q9S8A9RVy4HZB4Rz0KoWLDL4MRGgnQaSTzqoXcQDEAhRt4J+fPlR7XGUXD4q0VaXCFNfDGZGIgnTxhzPnW4Va7zMKtd5fu1F9fqTxdF6LlnNlK5R4xoMu3xJoeznFb91UPdW7SDMCJloCnZRop95ql8S46y2HsMqeLu3GWYULcRY13Mt0G1K4TjBsYR7oxBe6mbKpZcpJIX2BBaASauXF8RxL/wASxiPcCotzbwCZ6knUetTeE7QYRLQIa2eUW0zH2njRARsKz67i7Zxd57+ViwtGXBMsbaljHWrhwjtNh1sKBO50S03N3jZaAt/GO0Fm3eZXuKrDLIM6SoP4V1YNjb5a7cYmSzuSepLEmurKgdY7ghsvhrbeLOLjgAakEDSOvhqRDAGBhj7Rjw2tNfWl+1TE4jAwYPcaHpo3LnTK5auZv6we0Z+zHX1oB5h1zf7K2hmAlr9ae4rgH1rBjQLcF4KhgCAygkQNOQFR2BtXZ0urPna8x+96VZuyzAWRrP8ASLc6Rrl6VoM9uN3d3ESuZlfKugPillXfzqQ4dh1tXchyle6tsfDqSGdG6GS2s+lNb1ktjb/Rb1xveGYJ8yx91OMGzG8LvtC4rWlGswAWU69SrH+IVKarFnGIqxfzQd3nWfCNPOl2dCkZfFyOXSkbVwq20+vw/GnN12mSCs8s8fAHapT3LrUhiblw31G1lk1DrmBBHx0/Ci8PYIMja93A9kSVM5DPmNPIqacYtmbUqF0iRz9/OklR/aUSVDSJklSPEI58iPMDqaPajme/mJPNHM9/MC9cBbwrA00pcsCkZDm6hfOkMNdIYFYOxHMHkKcXs2aWCg7+0f5G1ZOzUe9xiKjUeHO4lhroU+JJ3pVbkalWI6ZRFExmckFgBI0IOnx50fDZ8jBcpG511rmVHHPa/M4nRxz2vrfuINclpVY12pxcYlAuRpHOBrSOEZw3giaVmG+4GB/e33rqdE6cNDrEopJWtdXv+fGJ4a9lkZPLzHpPOlRcK6lWI/eiKI+HuPcIMSI8tgD7xrQqrEC2Cumwg+nSuZZXw56nEsknW19bsRthiZUEb7cqPjbfegA2wYB6Hfn5HzFAGa2SkjkDzGu1PbSBVBJC5tAwB005j9K6k7pqnLU7m9pNU5akTYvvZBBLOm2w7xfPMNXWd5EjTeDTm3jwU8PiVhoSZ8pHTX50p9QaSSw05jWfSN6fdhuxQxmOZC95LKW+9uC34TmZ4QKdcmaCTH7Hw6ywlKm/8neTDnKm/fqQ+OxBW2Wc5AVKr/diAv3tP1NLXgzeMCVOxBkbRuN63Ds12Ew2CJa0LjuRl7y6c7hZnIp0Cr5Aa85qP459F2DxBZkD4e42paxKAnq1v2G+AJ6124PW1Sjg9bVMlvXmOUMADEgZoMTvl5CYEmOlFxTOVWQABsZnl19JpftRwTEYK6LV5xcE/YXQuVH01RgZyOROgkbETlo/ZywmJxluzczsigtdtsMpEEKqxBkZjJyyCFjZqmsOjVl1IxwqSjZW9eg1w+cK0QRGsnbSo7FJ7RJjwOAOpzK0fDOfdV37cdjfqN3NZzDC3v6sCItmCTaJPLdlnlmH3ZNK4vh4AAOaCvIAjMQpjzMxp8dBXcdmbXEpFZZtceT6khf4PNi7eC92E7tCsLrmuIwMqeWWNakOEcN7/CtZFlrWfN48iQIhtfFOsRRntFeHYme8/rMPpczSPF5/61Jdi7d0BPtEZJefAQ3snYgx8quVKhinFjG30cFivdp4ROqooPu0qx8F4+iWySL0Hl3TwNW2gVC8WuuvFMZkQv8AaawYjTz3qb4bxrJa+0s31/gzDVnP3Saw0Zcb+j64MRdyupBdmHhjRzmiJ5THurq0Tii/at/D/lFBWgyntVHf4ORI7jUddG086Zmzan+qPtGPs36+VSHaNG7/AAeX2u5EaGJIaNqf/U7+k9zuZ1uDf3HzrAQuFSxJlSB/ZvDWf0mrJwfFLaw2d/Ci3kYnXYJPPWYpqqXxJyWifK8evmtJY699n3XRlYqupZzAt2101MkH1yedY3RVOW6XIi641DMqG+73LmsFQTqJ6wcg88x5UhirlpBnR/Fbysq97I8JBEKd9Pxpzwl7gvXs1trjKQpAKnLBYQCx1AIj586c8YQlAtyzcUMyAsQgB1zZcwJjQEViVrhKiuEeZkEHNDAjmGAYEfKnTo2UMzAz+7J99RthAoKAkhGgSfumGT10JH8NPLITLqxzdJIHxqElZPt5Q881sxfDl5QUu22KTm8I2ER8BsaTwYOYANlO0x/PSjKEg5jHSCTNBZuDKYtqRIlipMa7TMc+f/VGNYuPbypsItxlHsv6Y3ayUcrOx0PKDrHuafcV6U8u2zpL5p6AGPjrTHGXALyic2ZW1C5YClSBGvI9Y0ERJl0pt5RGjcycxHujatkm0n28oJptRf8Aj5QHE2jlBLk+R3HumgwSAmM5XTfSPSgc28u3i5Rmj50XDss6rI9DNZR5Gr+yMo/ptXtyX6CBPF7Uf9aei1rozEAe0COhPu2501uBcx0YDWBHpvPv60s90H2VKruRlkUnV0Zs6vK/gJetqLo+0OVo13KkDafNQPep6gUYxMZjHXOKbcSuoLZ0y5QSTtqNiOhzREcwKHheLz2QxXNmUagD2ho3+Ka5aeWrr0OWpZczr09wcQqg6EsKcYiygtoQTLTpPLOyz8qSs+Ayyz5GRy36Usrn2spI9Fj411JtU/dVc6m2qa231V+Q3tOgUlifCCRvyEnbWth+jTs4uGwgd2+2xOW7chtBK/Z2/MImnrmrGsWS6vkWPC+2v3SK3zs9w8dxZIOndWo/uLJ/np51aO9+ItBXb6cCbFoftH40mUE7nbr/AD5UX6r50lcsEMNf2h+B/I12UI3j3BLeIQpcAcHkwkfCsq4x2cuYC8MThbjLcsBmVXYtbdACXtw05SVgCNGOwBGmv37B61EcZ4H3yxoTtB2YT7J8vPkda0Dvs/xLC8YwBgHI4Ae2SM9ltGEHcQYdW9COgxvtT2avYK/3JAL57Zs3PZRgbiBX5gQdGH3TO4Kkm7M8XxGEuC7aIFy0vd3FJOVxaJQo46SpgjVTqJ1B1i1jcHx7ClQSl22Q2VgO9sXBqrRMMhI5HKw032mpKVuBxGSlbein8dR72BdLznOHtK6MsXLbAhirQYbkQy6MCCJBruBdnbNp0Nt2tkZibZzLm8J5Tlf3TtU1xziOHvuMJxD+g4wAC1e17i8qnwlXMBknXu3IKkkAzrSdm5fs3BYxNsZoYpcU+BwFPiWdxG8aidVAIJodUKbc7PXbnEcW9ruzNwyHYiRqNIUwZHnUg1+5hVi9ZuKpjVCLizqTsA3PpQYW1fbH4rubmQi4TqAVOp0P+lS+Ixt5VjFWHIEeO1LDUanL7Q900MH/ABa59s38P+UV1E4x/XN/D/lFdQ0z/ieX6xg8xIXuVkiZAhpiNfhVjtph/Dlxdwa6TdbUyNIb3fGqpxTGZbuFdRmiypGhIJho0GpGx05VTuO8QvO5DO7CTB8YVvIAsZA2oKGi8b4ullT3eJuXNRLSrIo6SZzt+6OcSRzNwrgJVreIugq73UyITqitMl+txufQGNyarvYvs/clL2KtX3sprat5ZDFhIaCR4Rv5kjlNaJxJh9jG2e1Ak+HeB5R0rKXqZS5VuB8Pd7+I7vuwc0kusz47tL9osK9oWjcFoqXjwKwYsLF3qxET5dKS4Ktk3r/fXGtjP4SGZdc93mB0o3aq3ai13d5rmsx3hcKBaIUkT4ZzDXcz50aqqBqqoQZ8FxbmUlW8DSoAMmUPT2pX+OuLS3hXc7UtZsm4jW5BDAyI1+PWm3D77EwGAYHK3SevoRB99eZWrxR542zaVXrpzQ7uksoXJ4hvtJouHvlJBXfSdiKO6FW5T1CadaRxlsg+JgT1G9cQyvZtR+pPDyy2LUd94F+9F9WKzmt3AgYyD47W2pO08+VERyD035x/MUF7gv1u5YtZmIJu7AZhCK0jcEQsxTzh/wBGF0sVN6/h1g+IpmXcaeBwdfSNKvCKaPRCKcf74ieOZjBYAaaQdDr/AD86MjMbeoGUHeY1929P37A3VQMcfdYBnUQkeyzLOrnePnRV7IJrnv4h53BuQp9QB+dc/ReVK1jj6Owo2t6/JH38VlQgsijnmbXyjN+VRf8A2+EMp426mQvxOp9w99TnFeAWbeHud1aUMQIbUt7Q+8ZI91V7CdmLr+zbJ/ij8UNdrDSTXEpHDik1xJ3B8JtELexLd6zeJbcRbBPRPvHzJp3xnBqvcXVVVXEoxAGoD22KkeEgCbfdn+FqluA9kWbK2IAAAAFsNMxp4mgafuj3ztU12n4D9YwxtpCukPaPIOnsj0IlfRq7cVSh1lVKFCxWeASwgiNBBA9OVdZDZGhgBEkc/jTKzeVwDBHUayCDDAzzBkfCnbhfujw+YaZ9xjrtXncaRUex55RaiofnRUAwgMkZo8uvl6mt57GX8/D8I3XDYf490k/OsEusoaUB0g++tj+jPG5uG2F52u8tHy7u66j/AAhatC9+JeF9riXKaRvn2T+8Pn4fzoO9pDG3Ps2I5DN/d8X5V2UFLtN2FHuXKQZ60GJdoMMtvHY1CcsXmYRGouqt2CI6uf5FRdi69txcsXGt3kK5HU6iXUEHkVIOoMg9KsPbnDleJ3yJ8drD3NCBoFa0Tr5oKr2KuFtcsAFCY6B1nTrUK0myCqpv5Vv7NJx/aNbtr6vxmzlAPgxlhSUUkEBmWC1okaHRkaSCIkU0ucG7m2B3w+qvqly2wfBP+yyg5hg70x7JUT7LzoGfHMU6gWcwe1Ae3c+9HeBcp5SKkbPCbAkMhs3GBOay72kvafeFtlDNvKnX1FXL1GXBMFmxl9e9cOrGHkBmIJliAArTuREa7VaPr12yPt07xNPtLYk+ea3+nwqncCwFhcVdsnwKrlbXiOZSGMZWJmffVt+vXsMPtQb1rQd4om4umudB7Q8xrrsaGCHGh9u/8P8AlFdQcZb7d/d/lFdQGdYTDWri2GXFKj2raqIKtsN/aBB1p/Z4bfD94t+zcaZzOhLemYhyo30G0mK0nFdmcLc9vD2G9bSH8qjbv0dYA6jDqp6oXT/IwoCrJjuIKP8AZ395H4hfLnSHFuIXnv4UlGtgOA4zIVJiQfCTpMxOtWp/o5w49i7irf8AZvufk+ammI+jt9MmMviCCM6Wn1G2yqfnQFV4RjGw12+1zDXXDt4SLZIjM5kHKRzFN+N8Ut4l86qLYRSkHR2YlS0gaAKyheshuUVYONcBxmFs3L5xNl1tKWIayysY2AyuRJMAetVbCoVXJlzkCDJGp3J6yTJ99SxJZUSxJZVbsv2I4dlnWY6zTLH3Vt3UYHwM3dsfLdG9R4/dTwFgekflqaS47hjdgZDydsisxCqGE+EHKCxCyfyrn/f68+xlf9Rc1x7Dy8EBhTMaGc3XlHKiXe78Oh/e6e6aJh8UWUKfuErMMrGDAJWJ1WG1HOl8Q7qMhA5Hrv51Kkk0r+5GklJRvX/sKYO/3d+w9sZYuoNQYi5Noz/xPKtG4Y2JDHv+6ZIP9WIadI0Z4iJ+VZlj7bvaJMSVOUiZkartoPEBVq4BexuRLy3rV9LiBglxrgjMAdwpOYajeN6tgusfGWwXWP8ANepMcRvDuxyJu3tDE/1lzoagsZilQSxj86ZcYwt9cQLzKoJkkKxKhj3nMgEwG3MUhw/hl3FPKnw/eunVR5Wxsx/e9kedWKhsLiTeuhNgROWJMdW/ZHSd/OrXhcFlEAU54ZwG3YQhBvqWOrMepJ1Jp3bw/lQDnDWtBQtb1p3YsaUf6tQ0w3jLmxxHFWfu3LmddNAzKtyB6ho9y06wBaTlI2OhmP0qZ+kDh6fWrgckFltMoHI5AobqDKHXyqu8NYZV7zWQCWXTcTyMc/lUMRJxduhDESlGVunlRTD5g4ywDP8AO9aR9FpcDFIwgC6jD+09vxwJ28KH1Zqzi06h9dR5idJ3rUvotwv9GvXNYuX3y6RoiIn+YPWxW1XlwOorary4eexchRXWRHXT40qEoGWrFiPwzzbQ88qz6wJ+dCxrsMvhI/Ze4P8AGSPkRQstAZn9JKEYy00+1h2B1A9i957/ANZVPxYAnK2bn85q9fShaPe4VhPs4ldI5dy3PyDH3VR8VcLBjlAhSTHQA6/n7qi7TIO2JXd+Pwafx/hYRi+XPZYt3iDdZI8a85kax6jUQ0K3FThUK3fHYIJtXBqRpoPcP1Gm18dZmdjNVDtLwgW7dxWn6vcBn/2m3BHRZ36STsTFixEYC/bGMxK3RKM5BJHhHiMSfu+tWX61cww1zXrEDUa3bYjWf94u3nrVcP8ARcU7XlBtXyfENVgySCPKdR01E1NI7YdcyTdw5A8I1a2I3X9tNtNxQwV4y32z/wAP+UV1E4yftn93+UV1AW9vIUUp50swopFDoTAowWhy0eIFAU76S3IwcD716yD5hSbn/IKzu2dC2aGHKFk+ka1fPpRvjubKETmulh/BbYGB/GPjVDBzEZFjygfGd6hjeaHnxvHbuJm0uaHeIBzE8jzHuGh8wa03sHwPusMLjj7S/lfXdUj7JfKFOY/vO1Z7g+HLiMTYsMoQPcQP+8o8brpsSqkct625EruF9rodwvtdLGXfSZwzu8Ul4DS9bg6/ftab+aMn/DNVnEqpQFSSfvSZ32/A/KtR+kXAFsGbgEmwy3f4RKXPd3buf4azK3m1YQQNwWOnu51xivK0+5xitxafegjZKR97NPnHyq19g+x6YnDMRdxNtrd64n2d4hY8NxIQggeFwNuVVO1ZZySIG/l6xV9+ijiM3cVYc+I91eUbZlyC02h10KrPXMKQe1Sv8GwdJtV66Ekn0aByBdxV+7aBnI+SG9WUAsPLY+dWXD9nUQAA6DQCIHyqWAoYq5cYHhSgcqTXhwqRcUkBQBUwtG+rUslExd7KukZjooO0nr5AAk+QNAY19KmINrG3DClThrceEe0puCCTuwJGwIggGDVfw9lkCtpAgCJjQR8NOdSv0i8Wt4y9bFgt3NpCjXSNbx7zvCyfulp8R0MyARrUWpWDvmnzjfyqGIrW362IYqtbfrapzWm0bTVvPeRyOsVtXYHDxw7DE7vb7w6c7rNd/wCesRxTqqEwcwBPONATz56V6F4Fgu6w1i0d7dmyh9Vtqp+YrcLQ3B0v+tw6yUVkpeKIwqpYi7SRcujzRh/EgX8UNHZKO6xf/tW/8j//ANKOy1oM6+le1CYVpiLt1fc1hyR/hrOsblAfKSRkf/Kfj61pX0vA91hANJxM/Cxd/Ws2xzM6vEA5SNOciAPXWKlL7yUvvqbuRRbtkOpVhINOXSKIVqpQp2J4aLE2LwzYZ4CE/wDlmfCs8hJ8J+6fCdCKibeIucOuC3cl7DnwMBsOcDkw0lee489CxOEW6hRwCCCNfMR7xVZfChZwmJBa2+lpzvOsLm/bGuVvvCQdQQQIniXG7L3WZbikGOY5AA/MV1VDEcCvW3dSuod9jpBYkH4EV1YDdClFIjn+FHknb5/pXC37z/PwrTRPXlHvkfKjKnUSfd/IpQCobtQmPyL9QOGza5++zTyjJHh6zmoClfSJju8xQtBgos24M82uZXYb/si186pdtoI1M+Uacvw+VTuL7LcYuYhr2Iw1u7nyhu7uWBOVcoIGccgOmw96VnsziFukX8Di8jgKgtLmKs0hnLW7kAqNVDGJ3qOVuTT3+hLK3Jp6P0I+5iGtXFuJcGZWR1flmG0ifENII5gmtv7P8VTFWEvJHiAzD9hoGZT6TvzBBGhFZ3wvgeORbWTh2V1UpdLvh4cPlJMPcYtBDAz7SvBOgq69iOz9/DW279kzFbSBUOaBaVlUs5Vcz5Sq6ADLbQa1SEcqodwjlikTmIwiurKwDKwKsDsQRBB8iCRWG8R4WMNfvYdixFpsqtrLKVV0Jjc5GUHzB61utxzyiObHYe/mfKsO4vjmfG32zam9dXUyIS41tfdlVa4xftOMb7H58kXbdcwzAwOQn8zUp2f4qMJjLN/UIrFLmh/qrkKxM/snI/8AAajL5KPqVBk9I5dfWlbmGe6gbI7W7rd2LvdnuySNSCd4WTt4ssCa4q200cVbkpLevNx6IUUJFU7sHjnFy9h2MoEs38PIYHu7hdHGViTbC3EjJJALNl8OULcquegTYUSKVaiRWgOlU76RcaRgbrgwHa3YU8sty4q3mnoyhkHl/aq0YtyYtqYZ51G6qIzt6wQB5sKg/pHw3/hd7KBFoWnAjQLbu22OnQID8Kxgx5WYLnBG8Rrz8p2pG3bzeLMBGsc950FL2sGxstc7pigcJ3gHhDGfDPM6EaaDQaEgUjhE3GSdPh8a8tMqb+NDx5csZP409w6Y5VxWHN0Zk72092QAO6turOTrt5c9a9HCvMmDdWe40IZPdpJA0USSo5yzH5VrXYDtbeX6thMVbhbtmcLfBkXFtiCj/s3FEDz0kSdbYdlTgejCssvA0KgNDXGqFRhjNLlo9S6f3rZb8UFKMtJ8V0RW/ZuWj7u8VW/ws1QXb/jz4TCMyW87XCbQJYqqFkaGYgE7iABuSBIoYU/6WuJ23vYXDqysyG7duAEEqMndpMHQlmbTyqqcMwQu4vD2ghGe9akHori45/uI368qY28OttFnJAVZaFUGBrqep69a0T6MOzTAvjboYG4oSwGkEWzDM5Uk5CxAAGnhEx4qlFuUq/JGLcpV3fkvjUUilSKIRViwlTfinDVv2yrCdP8AXfcawZGoIB5U5IrlNAZjxDB40XGGS1cgwHa4UdgBpmXbNGhI0MSNDXVpzWgdYrqGUFstDlo8UYLQ0IFo4WhC0fLQBMtCFo8UV7gHqdgNzQHGBqdBRRLdQvwJ/wDxHz9OfLbJMt7hyH6nzpagMZ7TfQvjsRdZ/ryXgSSBd7xYE6AKoZVAEaCB5VE4T6HuKWPZ+q3Fn2TcMe6VWPjW9mgNYDJOz/ZbiNi5dBwNgrdUo2fEobJBXLDKoLMo1MRMs0b1M8P7BY1rX1fEYjDLh2trbdbVu4zsFywwLwttxlWGgx0rQYoRRKgViO4H2asYRCtpWljLuzM11z1ZyZbc6bCTAEmpPJ5n5fnQijUAkQeo+H+tJtcgEkAASSZ0AG51ilzTHFfaOLX3RDXPSfCv8RBn91W6itAzv8YtYe0+KxLG2kDVgfCk/ZrABOYzMby0cqonFPp7wLK9sYbEXUZWRs2RAysCpHtEwQelafjMDbvIbd1EuI3tK6hlOs6g6b1E/wDcHh3/AKHC/wDBT9KwGDYH6Qg2GGBuoUw5uWvtFP2i2rbSqkKBJkCWH7xykmrEp4ffdUw4RgmExM21D95evOzrYXIAC7qYYT7OcTtpq5+j/hx/2HC/8JP0p/wrs5h8NP1e1bs5va7tEE+piSKAyTgXZnigv3HvcOVkvBkuob9lbbKxWRuxEBUgiSCoIq29juwGJsiyMVctFLFxbyJbzswdbfdr4zlCpEFlAOZhMir9kbqD6j9D+VDLfsg+h/UChoaKA0He9Qw90/hNF79eo9+n40A24razWboG5R49cpj5xQsFuJqAyuskEAghhMEHQjWnUT6VH8H/AKi2Duq5D62yUPzWhgzw3ZbCWmDW8Lh0YbFbSAj0Mae6pEilCKKRWgRIohFLEUQigEWFFilSKCKAKBQUeK6gHAoRQ11ACKNQV1ADSGE1XMdyTJ9GIA8hQV1AOBQ11dWAA0Brq6tB1CKCuoBQUNdXVgCmmPCdVdju129J65bjIvwVVHurq6gH4oRQ11ACKMK6uoaGFDXV1AdRWrq6gEThlPID00/CoTDXSgcKTAvYgdf/ADWPPzJrq6hhJ2HJUE9KOa6urQENFNdXUAQ0FdXUB1dXV1Af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62B02F90-1BE2-D843-AE0F-DD79786B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35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91A7E5F-5611-6F40-9B13-32BAC7EB16CC}"/>
              </a:ext>
            </a:extLst>
          </p:cNvPr>
          <p:cNvSpPr/>
          <p:nvPr/>
        </p:nvSpPr>
        <p:spPr>
          <a:xfrm>
            <a:off x="195944" y="1518559"/>
            <a:ext cx="1171792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800" i="1" dirty="0"/>
              <a:t>Principles</a:t>
            </a:r>
            <a:r>
              <a:rPr lang="en-CA" sz="2800" dirty="0"/>
              <a:t> for good decentralized algorithms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800" dirty="0"/>
              <a:t>No machine has </a:t>
            </a:r>
            <a:r>
              <a:rPr lang="en-CA" sz="2800" dirty="0">
                <a:solidFill>
                  <a:srgbClr val="C00000"/>
                </a:solidFill>
              </a:rPr>
              <a:t>complete state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800" dirty="0"/>
              <a:t>Make decision based on </a:t>
            </a:r>
            <a:r>
              <a:rPr lang="en-CA" sz="2800" dirty="0">
                <a:solidFill>
                  <a:srgbClr val="C00000"/>
                </a:solidFill>
              </a:rPr>
              <a:t>local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800" dirty="0"/>
              <a:t>A </a:t>
            </a:r>
            <a:r>
              <a:rPr lang="en-CA" sz="2800" dirty="0">
                <a:solidFill>
                  <a:srgbClr val="C00000"/>
                </a:solidFill>
              </a:rPr>
              <a:t>single failure </a:t>
            </a:r>
            <a:r>
              <a:rPr lang="en-CA" sz="2800" dirty="0"/>
              <a:t>does not bring down the 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800" dirty="0"/>
              <a:t>No </a:t>
            </a:r>
            <a:r>
              <a:rPr lang="en-CA" sz="2800" dirty="0">
                <a:solidFill>
                  <a:srgbClr val="C00000"/>
                </a:solidFill>
              </a:rPr>
              <a:t>global clock</a:t>
            </a:r>
          </a:p>
          <a:p>
            <a:pPr lvl="1"/>
            <a:endParaRPr lang="en-CA" sz="2800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800" i="1" dirty="0"/>
              <a:t>Techniques</a:t>
            </a:r>
            <a:endParaRPr lang="en-CA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800" dirty="0"/>
              <a:t>Asynchronous 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800" dirty="0"/>
              <a:t>Distribution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800" dirty="0"/>
              <a:t>Caching and replication</a:t>
            </a:r>
          </a:p>
        </p:txBody>
      </p:sp>
    </p:spTree>
    <p:extLst>
      <p:ext uri="{BB962C8B-B14F-4D97-AF65-F5344CB8AC3E}">
        <p14:creationId xmlns:p14="http://schemas.microsoft.com/office/powerpoint/2010/main" val="4220101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Comparison between Systems</a:t>
            </a:r>
          </a:p>
        </p:txBody>
      </p:sp>
      <p:sp>
        <p:nvSpPr>
          <p:cNvPr id="6148" name="AutoShape 5" descr="data:image/jpg;base64,/9j/4AAQSkZJRgABAQAAAQABAAD/2wCEAAkGBhQSERUUExQUFRUVFxQYFxgYFxceFhgbGBUXGBgbHBgcHCYeFxkkGRoWIC8gIycpLCwsGB4xNTAqNSYrLCkBCQoKDgwOGg8PGiogHyAsLS4wKSwtLywxKi0sKSwpLCwxLTIvKTYsLSwsLCwsKS82MDUpLCkpLCwsLCwsKSwsKf/AABEIAMMBAwMBIgACEQEDEQH/xAAcAAAABwEBAAAAAAAAAAAAAAABAgMEBQYHAAj/xABLEAACAQIEAwUEBwQHBQcFAAABAhEAAwQSITEFQVEGEyJhcTKBkaEHFCNCscHRUmKC8CQzcpKisuFEU5PC8RUWJUNUY3M0o9Li4//EABgBAQEBAQEAAAAAAAAAAAAAAAADAQIE/8QAMREAAgECAwcDBAIBBQAAAAAAAAECESEDEjEiQVFhocHwcZHREzKBseHxwiNCYnKS/9oADAMBAAIRAxEAPwC/5a4pQd5/Io9tGb2VY+gNaciPcxtp+Hwo1OfqD8wB/aYClF4Ux3ZfcGP5aUAyriakRwhebNsOQG/9o/jTPE8PdJMZgOYnT1HKgES1F72ks/p8BQG550AtPQR66D3Tt+HpTi1w+4wkAAdSw0qPzUrhcayGVPSdtRO3p+tASS8Ebm6iN4kke4UuvABzdj5AAT6TvTjAY/vBsQRrGsT+6SenI6U6CeXn09SNJVt9Nqw0ZW+C2uhbpL6N122NKtwy2VIChQ2zQZB85+Rpy+m/Pz0O/no3n/ID89NRv5Npoeh50BUcZYe22R58jOhFN5q3Y/AreTKd/ut95T0Ou/8APrUr2HZGKMIYfPzHlWmBS1ATQ5aAigCk1Idm8X3d8Dlc09/L5x8aji46ikrl2IKzKkEaHlQGiHY+Rn8+Z9RR41PmP18vSoW32qskA+MyviAU6HpuPOi/96U08LmBB28v0rDak2p9n0/L1ruX8X/N76r57V7Rb26n16Ui/adzsqjWetBUsty5AY9B+AJ8qpVwyzHz/DT8qctxy6xgsIY6gADQCT8hTJH8h8BWmBiwpC7jEG7qPeKVd6bsQNooBFuIIdiT6An8qSa/PI+/Sj3LlNbjzM7Df8gPM/60MFEBJEakmEABMmYmPXbz9KsrYmzwvCvevHxfej2nb7ttOp6n1J0GjbhtpMLabFYkhMqyJ+4uwAHNzsB+tUDH8QbiN361iZt4W1pZt6nc6aD2nYxtvtsKGj5vpExTlmJtjxOICbAMQBv0AoatlzsXhUJHdzz1JmTqdvM11YaOM1GQtynkdKdX+1mCwyWjfuWrbXba3FGV3LA8xlUyJmmzfSjhP/LXFXP/AI8LcHzcAVoJDC3r3+7JEnYEaHplin6qxALAqSQAG67c53HnNVu59Izt/V4DGN5ubNsf5yaRHbG5dvYS1ewvcm9fgTezwttA0nwxqSRHKKwFw+rEDcDfnHPTYiKHux+0u52g8o6afzrWb2O2uPxGIxNqz9Usrh7jJmNpmYjM4G7xMLQ38djTpc4siaTCJh0MQTuZOwJ9BQF9xHCrb6w06aqCCfWRBppxLhqWrNxxbYlEZhmboJ5Gs+u5GE3OKY26JI8F25BIUGItL0I+NK8c7HFcGzYY3GJa1cuF7zlsiq51Dtpqdv0oC/4zFYSwYuthbRHK5dQGPRtajL30i8Ot6fW8P6W1Zz/gBqpdq+H95x5ibHfAYZYWBBbWNWEAxJk9Klk4fiFUFMHZQydDdGg0IPhTrIjy86AeP9KuEPsfXLv/AMeGaPiwH40i30kM39Xw/Gt/bZLY/wAxiuXB4zMumHVfDOlxj7IzQcwHWD6aUtw/h+IRi165buLBGUW8gnTXNqdBIiedaBG321729ZsNhzZuOjOfGGylS4y+yM2inX09anV4uwEQC3UzBHTz9+1RY4JaITEFftQ95cwJ27y8IiehNHuGaGD5+LXD+yPdMjoZ3/GmONd7kZmkrsYE/Eb0ml0gxuPnSpoBstkHf4E0PcL0FKlf5/nlRSpoBPKBRGpQik2SgG1lcsjly/P8vjRy1DcT9f1+X4UGShgE0Iahj0+Ao4mhoC8/SP7xA/CaPB6H4GhC6ep/Af8A7VxSgErj01uXfI/KnNwU0umhgg7E6fz6+lSnBuGrHfXCBaQErngAnmzEnafyHqlwrhJusc2iLq5221yg8upPL3Ux7QWsRxBhasjusIgGVjoLxjwnLM5BrlHPf0GkV2q4i2MxtyzeJSxhGgWwZa650Bj7ztsF5AxzNSdiwtpRfxHhC5e7tb92YgQB7d4yRI9BpJMb3qJxXGsy537yLageIsQdB003Y6AVMuq2x9YxbDNoEQSVQx7Ntd2c66xJ8hQFuxzeM+78BXUjxBvtD7vwFDQGf9osCy4rhFtSpZcLbQEg5ZVSASBrEiYq2rwrEaZsQiwdctlddRp4yY56+dVftkVOL4dnJCfV/FEzEPMQCZidtemtSllcD4YsO/i8JNq6YMrrLe4z5eVAPXwdtVPe49xqNRcs2+unhA9fdU79SQjDuQGZL1rI5AzQVgkNuZG551X7V2yAe74fdOo07q2Ouur/AD86sFogJahcs4izIiIMHTzjaaAzvguHw31vHm+neA4glVyF4Ia/JgbbESatFvE2kP2eDuGF9pbKAaLoJJBGgyxHyqudl8ReGM4h3KI5+sGc75QBmu9AST5VaS+MP/plGX/3GM5f7Q0zfKgA/wC1L0SmCcGSAGe2ukCDInmT8KlMXeJwmIkEHuTIMQDkMgdfWBUX9TxjDXEWlMnVLM6ZRp4mPOT7/LWJ7ads/q9p8LaAuYi4iq5jw2wy+2wnV2ElUHqYG40a9t+0wwnF3aCz/VwEULJJaJJ1AA0AkkAeexrWI7c4u/Iu32tLGiWPB/euD7Q66+EqKi87941xhde45zO7EFnP7xjbyGggAUhiXLNOXKTHy/P/AEqDk5PKtONTzuTm3FWXGqDtZRmm5lfqWNxmP8TEn4mkQFtsTYNxNZlbl1T/AIWGn+tPEvuFKlCZ59Pdz+I9KbW7uRvY89Z/kVxCtW++pxh5qt+yrqSuE7UYtLeVcXdMEkLdVLimTJ8RUOJJP3udSGF+ka8P62zbcdbbFD/deV/xioM4hm1AuDnofTYxI2pHE44sdBl01jn6xvzrqEpV06qx3hyk3ddVYt6fSXZBB7nEZv2YtRt+33mX8/Km+N+kq62luylsci7Z3+Cwq/FqruFxLrJKs08/zpuLjKdQfRuYmY9K6U22131O1NttU6q5KntHeuhu9vXNhGVmQba6W4HxFRaYxg4Pe3180u3A2xOkNBOnPTel3vFzOVxtop006CNKbvjCzAxougBgljsxbSfIDTaeekouVXz56EIubbs789Ba8xvicRc711HhNyTz2EABSNPEBJ1M7U9tdo71nKLV9yOa3PtFGmwLguNf3qbXrpaCFcdQNtOYpHF3yQBkIjmdzWRcnJfJkHJyVa+68ZPW+299h4jZXT/dOdf+NSFnt1iFIzC0/UZSoPvDEj119DUVg7zpurEH4UgSQ05duR+MVWMpZn8otGTc30ujT+FdueG3Em4z2nEB0dbhgzrDIpVgRqD05Dan9zthw1fvOd9RYxTc9NrfSsrZC7Z1DSQoIXyJgRA1GvUa0hicTmgBYI58z61qxJN6ddBHEk2tn1urGl4ntzgDchby2xyD27lsf/cQRsN6kkvKyhlYMpEgqQQR5EaGsnwt51BBVjI0o3B+KXcJcm2DkJ8ds6K3mOS3Ojc9jpqNjOra7nUZ5pNd9TT7rUng8C164FXnrP7I5sfwA60ThoGJyG34lcAgjSZ5eR3npB6UTtPxPubN7DYfMzgL395NArF7a90p5eBmG/hHnMVKCfHO0lopcw9lSbNnuw9zXLcY3VVl09tZIJ/aIj2d5LC4od9bDe0ZKoNci5TLsdp5T5wuk1BcXwgt8OuoIBV8OMi+ygziFmNTzJOpkbCKlOBN4wLQzCSbt5vvnKdF/a5a7CNJ5AQSYgpxPGFULu1yEHIGN2P3Rt1PSpVsOlkd/inzXDAAgkAx7NtBJnfaSdZPSOstcHEsZ3armZ4zMdFHMxu3LQR5kVKutjDfa37me6QBmbVyY2RBsN9FH60BZcePtD7vwFdXY4eM+78BXVgKR2lDfXOHFQCRYEAmATDxJjarNnxWkthV111uNpptqNYn5VRe2hBx3DczFV+rNmYGCoyXJIPIxzorX8Hm1xF1vtHy/wBIuGTmHTfWK0F4yYpgf6RhwdPZtMYEwd7nUj4edSiXgUtQwYjEWQSOZgzpy9KzjANgDmB7x1MSC2Jb7w9eU1b+BXPsLMbfWLOXfQZdBrqNORoCp9n7qHF8QBxDWYvkkqQs+O7pmYcvKpy5jsID4sddJynT6zGyEE6EcpaffVM4C1r/ALQx/eWTem+8KEzkfaPrl2HrUjf4jatgscI6gA+I2LYGugWS25JCR1IFAOOO8ZwndFMMz37xzQTfuMqaKGd/HqIiF5nyzGqbhrzKdDJ3kmSxO5J+8Sef4QAF8PcdndgUD3DJAHhHRRpAVRoPjzNNnDK2+oJ+WtQcszcHQi5ZpSg6aeVHLg5pKKCdfa/KjYnFXSVYjbbYj40F5X0LlZPUSdPSgbOUkFSq8hpEV57WrThv6HltRVy8N9PwDfLEy6qCerRPuouIZ4UkaDYgkxy6xRVuM5AJUnlI6+celdinceAkctANNf8ApXcU1JK1fz0O4xako7NV66cjsHnB8O+vPz85pK5IbkD+YOalbdhkAeQJ23PKuewzgvIMb8vy6V1mjmbtTSp3njncrUdq9uApfdmguqzyJMH4UF93yeyMo6EH5zREus0AsD6if55UfEq6jKWG+wGm3P3kb1wovMo269DhQako7NVel+gTA5gwyxO0E03w4JyyYmTJ1AnxR7jTi3h2UB8wE7aE/wDSkLeE1uMpG4duninUDYSQ0jqKopRzN2oVU45nK1B3iCxguF8tYmgvXLmQaAKDy1olp2aFLA8hKz867FMwOQsNOQGnX386mo3UXT0uRUNpQeW26/QMXa4R4VJHnB/GksRcJhYAy6CN/STuPL89aVTDtbAbNE7QJoLuEYjPIOvSDPod6JwT1VN2uv6NUsNSrVU3a6/oLh3a2xkKGjYnkToR1FAyOpDQIOxmR13pa9ZYZc7TzECekiTpqP15CiYi02VSW0OwiI91FJNp2vrrcRmnJPZ2rPW4rZ+0JLBT4W57mCF0nrTe7ea4QIHkBR8IN4uBREknQRPX1pG0hJEGJ2O3P5da7SSb0tprY7iopulNnTW3nIuHYXj12yWwqwHvH7N/aNox9rC8ywAI8w5NP2sf0DEHxH7T2uQ/pYMKOZ0kn0HKBT7GJaxeS6Sx7p0uGBEhT4xmGuqZ1/iq6tcBwF5gWI7z2j7P/wBVMKOfUn+RbDlmjUthzzxqxfj+HIwDjJkU3LOUEy58YlmP7RP+p6SeAwz5rbXGFtRoltTucpjM33jv4Rppz3qK7QlDgbhHeEG5Zl2mX8Y1HOPcBroKd8IGH7xSme9dgg3NWCeHXxewg/dX4VQoRGHwjtxHGd2wWX8TESQP3RtPmZqWbCYXCHNcbNdYAFmJe80DSAJbrsIqLwlrPxHGKHdPtJbJALeWbce7WpJsXg8LOq59J3e6dNJAlj76AsuO9s+78BXUTHN4z7vwFdQGY9sLpGO4YQMxGHMDqcrwJOgo93iOIzGLAHjeftk08X9n1qrYrtI2Kv4O40W+7W7aUjkFTQ66T4vSpG665tcU58Tf7rXxbaL/ADNYCxcM4lipP2dufO/p7Q6JVg7NXibKSdfrVqdZ1y6welUbht20CZxdwefeWhzGk5Pf7qVxnbP6nhFFtWa413OjGCv2YWSx5k5uQrQNuBXbo4jju6ySbzznLRHePtl1mkeN4m6WCO1uBDeANuS4Ez5hj8KjOC4tWxmIa5dNrO5aVYJJJJiT6nSkkvi494qzMFfICzSSFURrz1zH31lQSFvCEKGDH+ESR+lccIWBbMdNfEI+dEw9tCDLa8hMA++j27SE+IwOueflXjbabv08qeKUpJu7t/x8qJ2rh2zNy21Hz8qUxqMsDOSD8P52pneZV1mQDrrAg6T5a5TPSadYq0gURObmCdqo1SafHl5QrJUnF7ny8odYwvhzZjPQRmo4wueSWYR+1EUlhltkHMdeXT30e2ts+1AHUMSfhrXEnJN3fsTm5Ju7/wDK6cRK08GMze6lsbbKwM5YHz0pq2UExqNYmfdPvpfEC3lXLv8AeEnp+tdv7k7+3lCkltxd78v3wBw+GGXNOoPs6Tv57/Ol71kHQsQILAt6iBO5MEj402wwtwc2/LePfFLTbIXM2ykQC37UiAdNpPqT5Vy81Xr7HEnJN6+36G9p+Ut7jQcTtFdUbMYG50InaeR5j1PImiFgDoJ33+VLYo24GTeNd99P9a7a207+xR1+pF3vy/fAPhUUpm1JJ1WQCCJ3Pz0Ouh2o/wBSUoWLQRsCQZ08v591M+4t+0BFwczOVhEQ0eUa8oHoVsPjLZGW4IfWEnUenJgTzXf8OXmrW+vDyxw81a314eWOwwkiSwBMSDpQYpQGgMSOs+VKYRO8fZY3JOigDU+mgJ91JYoqWlRA05fH8q7o/qb9ClH9Tfp+BY21AGVy3XxRHuNExFtcoObxcwTPzFFxF9FtkgQQrHVZkgGPdNGuumUDL4usR8utTjmqtSUc1Vrr5yoBhbaNIbQR1032iKa2eHjvp7wwSTrAmREFtJAgQDty31d4NxPiWRH7M60nIDaqY+HOu1XM9Sqrmlr5wHDWlG2q9S8A9RVy4HZB4Rz0KoWLDL4MRGgnQaSTzqoXcQDEAhRt4J+fPlR7XGUXD4q0VaXCFNfDGZGIgnTxhzPnW4Va7zMKtd5fu1F9fqTxdF6LlnNlK5R4xoMu3xJoeznFb91UPdW7SDMCJloCnZRop95ql8S46y2HsMqeLu3GWYULcRY13Mt0G1K4TjBsYR7oxBe6mbKpZcpJIX2BBaASauXF8RxL/wASxiPcCotzbwCZ6knUetTeE7QYRLQIa2eUW0zH2njRARsKz67i7Zxd57+ViwtGXBMsbaljHWrhwjtNh1sKBO50S03N3jZaAt/GO0Fm3eZXuKrDLIM6SoP4V1YNjb5a7cYmSzuSepLEmurKgdY7ghsvhrbeLOLjgAakEDSOvhqRDAGBhj7Rjw2tNfWl+1TE4jAwYPcaHpo3LnTK5auZv6we0Z+zHX1oB5h1zf7K2hmAlr9ae4rgH1rBjQLcF4KhgCAygkQNOQFR2BtXZ0urPna8x+96VZuyzAWRrP8ASLc6Rrl6VoM9uN3d3ESuZlfKugPillXfzqQ4dh1tXchyle6tsfDqSGdG6GS2s+lNb1ktjb/Rb1xveGYJ8yx91OMGzG8LvtC4rWlGswAWU69SrH+IVKarFnGIqxfzQd3nWfCNPOl2dCkZfFyOXSkbVwq20+vw/GnN12mSCs8s8fAHapT3LrUhiblw31G1lk1DrmBBHx0/Ci8PYIMja93A9kSVM5DPmNPIqacYtmbUqF0iRz9/OklR/aUSVDSJklSPEI58iPMDqaPajme/mJPNHM9/MC9cBbwrA00pcsCkZDm6hfOkMNdIYFYOxHMHkKcXs2aWCg7+0f5G1ZOzUe9xiKjUeHO4lhroU+JJ3pVbkalWI6ZRFExmckFgBI0IOnx50fDZ8jBcpG511rmVHHPa/M4nRxz2vrfuINclpVY12pxcYlAuRpHOBrSOEZw3giaVmG+4GB/e33rqdE6cNDrEopJWtdXv+fGJ4a9lkZPLzHpPOlRcK6lWI/eiKI+HuPcIMSI8tgD7xrQqrEC2Cumwg+nSuZZXw56nEsknW19bsRthiZUEb7cqPjbfegA2wYB6Hfn5HzFAGa2SkjkDzGu1PbSBVBJC5tAwB005j9K6k7pqnLU7m9pNU5akTYvvZBBLOm2w7xfPMNXWd5EjTeDTm3jwU8PiVhoSZ8pHTX50p9QaSSw05jWfSN6fdhuxQxmOZC95LKW+9uC34TmZ4QKdcmaCTH7Hw6ywlKm/8neTDnKm/fqQ+OxBW2Wc5AVKr/diAv3tP1NLXgzeMCVOxBkbRuN63Ds12Ew2CJa0LjuRl7y6c7hZnIp0Cr5Aa85qP459F2DxBZkD4e42paxKAnq1v2G+AJ6124PW1Sjg9bVMlvXmOUMADEgZoMTvl5CYEmOlFxTOVWQABsZnl19JpftRwTEYK6LV5xcE/YXQuVH01RgZyOROgkbETlo/ZywmJxluzczsigtdtsMpEEKqxBkZjJyyCFjZqmsOjVl1IxwqSjZW9eg1w+cK0QRGsnbSo7FJ7RJjwOAOpzK0fDOfdV37cdjfqN3NZzDC3v6sCItmCTaJPLdlnlmH3ZNK4vh4AAOaCvIAjMQpjzMxp8dBXcdmbXEpFZZtceT6khf4PNi7eC92E7tCsLrmuIwMqeWWNakOEcN7/CtZFlrWfN48iQIhtfFOsRRntFeHYme8/rMPpczSPF5/61Jdi7d0BPtEZJefAQ3snYgx8quVKhinFjG30cFivdp4ROqooPu0qx8F4+iWySL0Hl3TwNW2gVC8WuuvFMZkQv8AaawYjTz3qb4bxrJa+0s31/gzDVnP3Saw0Zcb+j64MRdyupBdmHhjRzmiJ5THurq0Tii/at/D/lFBWgyntVHf4ORI7jUddG086Zmzan+qPtGPs36+VSHaNG7/AAeX2u5EaGJIaNqf/U7+k9zuZ1uDf3HzrAQuFSxJlSB/ZvDWf0mrJwfFLaw2d/Ci3kYnXYJPPWYpqqXxJyWifK8evmtJY699n3XRlYqupZzAt2101MkH1yedY3RVOW6XIi641DMqG+73LmsFQTqJ6wcg88x5UhirlpBnR/Fbysq97I8JBEKd9Pxpzwl7gvXs1trjKQpAKnLBYQCx1AIj586c8YQlAtyzcUMyAsQgB1zZcwJjQEViVrhKiuEeZkEHNDAjmGAYEfKnTo2UMzAz+7J99RthAoKAkhGgSfumGT10JH8NPLITLqxzdJIHxqElZPt5Q881sxfDl5QUu22KTm8I2ER8BsaTwYOYANlO0x/PSjKEg5jHSCTNBZuDKYtqRIlipMa7TMc+f/VGNYuPbypsItxlHsv6Y3ayUcrOx0PKDrHuafcV6U8u2zpL5p6AGPjrTHGXALyic2ZW1C5YClSBGvI9Y0ERJl0pt5RGjcycxHujatkm0n28oJptRf8Aj5QHE2jlBLk+R3HumgwSAmM5XTfSPSgc28u3i5Rmj50XDss6rI9DNZR5Gr+yMo/ptXtyX6CBPF7Uf9aei1rozEAe0COhPu2501uBcx0YDWBHpvPv60s90H2VKruRlkUnV0Zs6vK/gJetqLo+0OVo13KkDafNQPep6gUYxMZjHXOKbcSuoLZ0y5QSTtqNiOhzREcwKHheLz2QxXNmUagD2ho3+Ka5aeWrr0OWpZczr09wcQqg6EsKcYiygtoQTLTpPLOyz8qSs+Ayyz5GRy36Usrn2spI9Fj411JtU/dVc6m2qa231V+Q3tOgUlifCCRvyEnbWth+jTs4uGwgd2+2xOW7chtBK/Z2/MImnrmrGsWS6vkWPC+2v3SK3zs9w8dxZIOndWo/uLJ/np51aO9+ItBXb6cCbFoftH40mUE7nbr/AD5UX6r50lcsEMNf2h+B/I12UI3j3BLeIQpcAcHkwkfCsq4x2cuYC8MThbjLcsBmVXYtbdACXtw05SVgCNGOwBGmv37B61EcZ4H3yxoTtB2YT7J8vPkda0Dvs/xLC8YwBgHI4Ae2SM9ltGEHcQYdW9COgxvtT2avYK/3JAL57Zs3PZRgbiBX5gQdGH3TO4Kkm7M8XxGEuC7aIFy0vd3FJOVxaJQo46SpgjVTqJ1B1i1jcHx7ClQSl22Q2VgO9sXBqrRMMhI5HKw032mpKVuBxGSlbein8dR72BdLznOHtK6MsXLbAhirQYbkQy6MCCJBruBdnbNp0Nt2tkZibZzLm8J5Tlf3TtU1xziOHvuMJxD+g4wAC1e17i8qnwlXMBknXu3IKkkAzrSdm5fs3BYxNsZoYpcU+BwFPiWdxG8aidVAIJodUKbc7PXbnEcW9ruzNwyHYiRqNIUwZHnUg1+5hVi9ZuKpjVCLizqTsA3PpQYW1fbH4rubmQi4TqAVOp0P+lS+Ixt5VjFWHIEeO1LDUanL7Q900MH/ABa59s38P+UV1E4x/XN/D/lFdQ0z/ieX6xg8xIXuVkiZAhpiNfhVjtph/Dlxdwa6TdbUyNIb3fGqpxTGZbuFdRmiypGhIJho0GpGx05VTuO8QvO5DO7CTB8YVvIAsZA2oKGi8b4ullT3eJuXNRLSrIo6SZzt+6OcSRzNwrgJVreIugq73UyITqitMl+txufQGNyarvYvs/clL2KtX3sprat5ZDFhIaCR4Rv5kjlNaJxJh9jG2e1Ak+HeB5R0rKXqZS5VuB8Pd7+I7vuwc0kusz47tL9osK9oWjcFoqXjwKwYsLF3qxET5dKS4Ktk3r/fXGtjP4SGZdc93mB0o3aq3ai13d5rmsx3hcKBaIUkT4ZzDXcz50aqqBqqoQZ8FxbmUlW8DSoAMmUPT2pX+OuLS3hXc7UtZsm4jW5BDAyI1+PWm3D77EwGAYHK3SevoRB99eZWrxR542zaVXrpzQ7uksoXJ4hvtJouHvlJBXfSdiKO6FW5T1CadaRxlsg+JgT1G9cQyvZtR+pPDyy2LUd94F+9F9WKzmt3AgYyD47W2pO08+VERyD035x/MUF7gv1u5YtZmIJu7AZhCK0jcEQsxTzh/wBGF0sVN6/h1g+IpmXcaeBwdfSNKvCKaPRCKcf74ieOZjBYAaaQdDr/AD86MjMbeoGUHeY1929P37A3VQMcfdYBnUQkeyzLOrnePnRV7IJrnv4h53BuQp9QB+dc/ReVK1jj6Owo2t6/JH38VlQgsijnmbXyjN+VRf8A2+EMp426mQvxOp9w99TnFeAWbeHud1aUMQIbUt7Q+8ZI91V7CdmLr+zbJ/ij8UNdrDSTXEpHDik1xJ3B8JtELexLd6zeJbcRbBPRPvHzJp3xnBqvcXVVVXEoxAGoD22KkeEgCbfdn+FqluA9kWbK2IAAAAFsNMxp4mgafuj3ztU12n4D9YwxtpCukPaPIOnsj0IlfRq7cVSh1lVKFCxWeASwgiNBBA9OVdZDZGhgBEkc/jTKzeVwDBHUayCDDAzzBkfCnbhfujw+YaZ9xjrtXncaRUex55RaiofnRUAwgMkZo8uvl6mt57GX8/D8I3XDYf490k/OsEusoaUB0g++tj+jPG5uG2F52u8tHy7u66j/AAhatC9+JeF9riXKaRvn2T+8Pn4fzoO9pDG3Ps2I5DN/d8X5V2UFLtN2FHuXKQZ60GJdoMMtvHY1CcsXmYRGouqt2CI6uf5FRdi69txcsXGt3kK5HU6iXUEHkVIOoMg9KsPbnDleJ3yJ8drD3NCBoFa0Tr5oKr2KuFtcsAFCY6B1nTrUK0myCqpv5Vv7NJx/aNbtr6vxmzlAPgxlhSUUkEBmWC1okaHRkaSCIkU0ucG7m2B3w+qvqly2wfBP+yyg5hg70x7JUT7LzoGfHMU6gWcwe1Ae3c+9HeBcp5SKkbPCbAkMhs3GBOay72kvafeFtlDNvKnX1FXL1GXBMFmxl9e9cOrGHkBmIJliAArTuREa7VaPr12yPt07xNPtLYk+ea3+nwqncCwFhcVdsnwKrlbXiOZSGMZWJmffVt+vXsMPtQb1rQd4om4umudB7Q8xrrsaGCHGh9u/8P8AlFdQcZb7d/d/lFdQGdYTDWri2GXFKj2raqIKtsN/aBB1p/Z4bfD94t+zcaZzOhLemYhyo30G0mK0nFdmcLc9vD2G9bSH8qjbv0dYA6jDqp6oXT/IwoCrJjuIKP8AZ395H4hfLnSHFuIXnv4UlGtgOA4zIVJiQfCTpMxOtWp/o5w49i7irf8AZvufk+ammI+jt9MmMviCCM6Wn1G2yqfnQFV4RjGw12+1zDXXDt4SLZIjM5kHKRzFN+N8Ut4l86qLYRSkHR2YlS0gaAKyheshuUVYONcBxmFs3L5xNl1tKWIayysY2AyuRJMAetVbCoVXJlzkCDJGp3J6yTJ99SxJZUSxJZVbsv2I4dlnWY6zTLH3Vt3UYHwM3dsfLdG9R4/dTwFgekflqaS47hjdgZDydsisxCqGE+EHKCxCyfyrn/f68+xlf9Rc1x7Dy8EBhTMaGc3XlHKiXe78Oh/e6e6aJh8UWUKfuErMMrGDAJWJ1WG1HOl8Q7qMhA5Hrv51Kkk0r+5GklJRvX/sKYO/3d+w9sZYuoNQYi5Noz/xPKtG4Y2JDHv+6ZIP9WIadI0Z4iJ+VZlj7bvaJMSVOUiZkartoPEBVq4BexuRLy3rV9LiBglxrgjMAdwpOYajeN6tgusfGWwXWP8ANepMcRvDuxyJu3tDE/1lzoagsZilQSxj86ZcYwt9cQLzKoJkkKxKhj3nMgEwG3MUhw/hl3FPKnw/eunVR5Wxsx/e9kedWKhsLiTeuhNgROWJMdW/ZHSd/OrXhcFlEAU54ZwG3YQhBvqWOrMepJ1Jp3bw/lQDnDWtBQtb1p3YsaUf6tQ0w3jLmxxHFWfu3LmddNAzKtyB6ho9y06wBaTlI2OhmP0qZ+kDh6fWrgckFltMoHI5AobqDKHXyqu8NYZV7zWQCWXTcTyMc/lUMRJxduhDESlGVunlRTD5g4ywDP8AO9aR9FpcDFIwgC6jD+09vxwJ28KH1Zqzi06h9dR5idJ3rUvotwv9GvXNYuX3y6RoiIn+YPWxW1XlwOorary4eexchRXWRHXT40qEoGWrFiPwzzbQ88qz6wJ+dCxrsMvhI/Ze4P8AGSPkRQstAZn9JKEYy00+1h2B1A9i957/ANZVPxYAnK2bn85q9fShaPe4VhPs4ldI5dy3PyDH3VR8VcLBjlAhSTHQA6/n7qi7TIO2JXd+Pwafx/hYRi+XPZYt3iDdZI8a85kax6jUQ0K3FThUK3fHYIJtXBqRpoPcP1Gm18dZmdjNVDtLwgW7dxWn6vcBn/2m3BHRZ36STsTFixEYC/bGMxK3RKM5BJHhHiMSfu+tWX61cww1zXrEDUa3bYjWf94u3nrVcP8ARcU7XlBtXyfENVgySCPKdR01E1NI7YdcyTdw5A8I1a2I3X9tNtNxQwV4y32z/wAP+UV1E4yftn93+UV1AW9vIUUp50swopFDoTAowWhy0eIFAU76S3IwcD716yD5hSbn/IKzu2dC2aGHKFk+ka1fPpRvjubKETmulh/BbYGB/GPjVDBzEZFjygfGd6hjeaHnxvHbuJm0uaHeIBzE8jzHuGh8wa03sHwPusMLjj7S/lfXdUj7JfKFOY/vO1Z7g+HLiMTYsMoQPcQP+8o8brpsSqkct625EruF9rodwvtdLGXfSZwzu8Ul4DS9bg6/ftab+aMn/DNVnEqpQFSSfvSZ32/A/KtR+kXAFsGbgEmwy3f4RKXPd3buf4azK3m1YQQNwWOnu51xivK0+5xitxafegjZKR97NPnHyq19g+x6YnDMRdxNtrd64n2d4hY8NxIQggeFwNuVVO1ZZySIG/l6xV9+ijiM3cVYc+I91eUbZlyC02h10KrPXMKQe1Sv8GwdJtV66Ekn0aByBdxV+7aBnI+SG9WUAsPLY+dWXD9nUQAA6DQCIHyqWAoYq5cYHhSgcqTXhwqRcUkBQBUwtG+rUslExd7KukZjooO0nr5AAk+QNAY19KmINrG3DClThrceEe0puCCTuwJGwIggGDVfw9lkCtpAgCJjQR8NOdSv0i8Wt4y9bFgt3NpCjXSNbx7zvCyfulp8R0MyARrUWpWDvmnzjfyqGIrW362IYqtbfrapzWm0bTVvPeRyOsVtXYHDxw7DE7vb7w6c7rNd/wCesRxTqqEwcwBPONATz56V6F4Fgu6w1i0d7dmyh9Vtqp+YrcLQ3B0v+tw6yUVkpeKIwqpYi7SRcujzRh/EgX8UNHZKO6xf/tW/8j//ANKOy1oM6+le1CYVpiLt1fc1hyR/hrOsblAfKSRkf/Kfj61pX0vA91hANJxM/Cxd/Ws2xzM6vEA5SNOciAPXWKlL7yUvvqbuRRbtkOpVhINOXSKIVqpQp2J4aLE2LwzYZ4CE/wDlmfCs8hJ8J+6fCdCKibeIucOuC3cl7DnwMBsOcDkw0lee489CxOEW6hRwCCCNfMR7xVZfChZwmJBa2+lpzvOsLm/bGuVvvCQdQQQIniXG7L3WZbikGOY5AA/MV1VDEcCvW3dSuod9jpBYkH4EV1YDdClFIjn+FHknb5/pXC37z/PwrTRPXlHvkfKjKnUSfd/IpQCobtQmPyL9QOGza5++zTyjJHh6zmoClfSJju8xQtBgos24M82uZXYb/si186pdtoI1M+Uacvw+VTuL7LcYuYhr2Iw1u7nyhu7uWBOVcoIGccgOmw96VnsziFukX8Di8jgKgtLmKs0hnLW7kAqNVDGJ3qOVuTT3+hLK3Jp6P0I+5iGtXFuJcGZWR1flmG0ifENII5gmtv7P8VTFWEvJHiAzD9hoGZT6TvzBBGhFZ3wvgeORbWTh2V1UpdLvh4cPlJMPcYtBDAz7SvBOgq69iOz9/DW279kzFbSBUOaBaVlUs5Vcz5Sq6ADLbQa1SEcqodwjlikTmIwiurKwDKwKsDsQRBB8iCRWG8R4WMNfvYdixFpsqtrLKVV0Jjc5GUHzB61utxzyiObHYe/mfKsO4vjmfG32zam9dXUyIS41tfdlVa4xftOMb7H58kXbdcwzAwOQn8zUp2f4qMJjLN/UIrFLmh/qrkKxM/snI/8AAajL5KPqVBk9I5dfWlbmGe6gbI7W7rd2LvdnuySNSCd4WTt4ssCa4q200cVbkpLevNx6IUUJFU7sHjnFy9h2MoEs38PIYHu7hdHGViTbC3EjJJALNl8OULcquegTYUSKVaiRWgOlU76RcaRgbrgwHa3YU8sty4q3mnoyhkHl/aq0YtyYtqYZ51G6qIzt6wQB5sKg/pHw3/hd7KBFoWnAjQLbu22OnQID8Kxgx5WYLnBG8Rrz8p2pG3bzeLMBGsc950FL2sGxstc7pigcJ3gHhDGfDPM6EaaDQaEgUjhE3GSdPh8a8tMqb+NDx5csZP409w6Y5VxWHN0Zk72092QAO6turOTrt5c9a9HCvMmDdWe40IZPdpJA0USSo5yzH5VrXYDtbeX6thMVbhbtmcLfBkXFtiCj/s3FEDz0kSdbYdlTgejCssvA0KgNDXGqFRhjNLlo9S6f3rZb8UFKMtJ8V0RW/ZuWj7u8VW/ws1QXb/jz4TCMyW87XCbQJYqqFkaGYgE7iABuSBIoYU/6WuJ23vYXDqysyG7duAEEqMndpMHQlmbTyqqcMwQu4vD2ghGe9akHori45/uI368qY28OttFnJAVZaFUGBrqep69a0T6MOzTAvjboYG4oSwGkEWzDM5Uk5CxAAGnhEx4qlFuUq/JGLcpV3fkvjUUilSKIRViwlTfinDVv2yrCdP8AXfcawZGoIB5U5IrlNAZjxDB40XGGS1cgwHa4UdgBpmXbNGhI0MSNDXVpzWgdYrqGUFstDlo8UYLQ0IFo4WhC0fLQBMtCFo8UV7gHqdgNzQHGBqdBRRLdQvwJ/wDxHz9OfLbJMt7hyH6nzpagMZ7TfQvjsRdZ/ryXgSSBd7xYE6AKoZVAEaCB5VE4T6HuKWPZ+q3Fn2TcMe6VWPjW9mgNYDJOz/ZbiNi5dBwNgrdUo2fEobJBXLDKoLMo1MRMs0b1M8P7BY1rX1fEYjDLh2trbdbVu4zsFywwLwttxlWGgx0rQYoRRKgViO4H2asYRCtpWljLuzM11z1ZyZbc6bCTAEmpPJ5n5fnQijUAkQeo+H+tJtcgEkAASSZ0AG51ilzTHFfaOLX3RDXPSfCv8RBn91W6itAzv8YtYe0+KxLG2kDVgfCk/ZrABOYzMby0cqonFPp7wLK9sYbEXUZWRs2RAysCpHtEwQelafjMDbvIbd1EuI3tK6hlOs6g6b1E/wDcHh3/AKHC/wDBT9KwGDYH6Qg2GGBuoUw5uWvtFP2i2rbSqkKBJkCWH7xykmrEp4ffdUw4RgmExM21D95evOzrYXIAC7qYYT7OcTtpq5+j/hx/2HC/8JP0p/wrs5h8NP1e1bs5va7tEE+piSKAyTgXZnigv3HvcOVkvBkuob9lbbKxWRuxEBUgiSCoIq29juwGJsiyMVctFLFxbyJbzswdbfdr4zlCpEFlAOZhMir9kbqD6j9D+VDLfsg+h/UChoaKA0He9Qw90/hNF79eo9+n40A24razWboG5R49cpj5xQsFuJqAyuskEAghhMEHQjWnUT6VH8H/AKi2Duq5D62yUPzWhgzw3ZbCWmDW8Lh0YbFbSAj0Mae6pEilCKKRWgRIohFLEUQigEWFFilSKCKAKBQUeK6gHAoRQ11ACKNQV1ADSGE1XMdyTJ9GIA8hQV1AOBQ11dWAA0Brq6tB1CKCuoBQUNdXVgCmmPCdVdju129J65bjIvwVVHurq6gH4oRQ11ACKMK6uoaGFDXV1AdRWrq6gEThlPID00/CoTDXSgcKTAvYgdf/ADWPPzJrq6hhJ2HJUE9KOa6urQENFNdXUAQ0FdXUB1dXV1Af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62B02F90-1BE2-D843-AE0F-DD79786B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36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25DC4D5-C73F-B94B-8E25-66DFDC8D07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1338513"/>
              </p:ext>
            </p:extLst>
          </p:nvPr>
        </p:nvGraphicFramePr>
        <p:xfrm>
          <a:off x="1138917" y="1325562"/>
          <a:ext cx="9914165" cy="5395913"/>
        </p:xfrm>
        <a:graphic>
          <a:graphicData uri="http://schemas.openxmlformats.org/drawingml/2006/table">
            <a:tbl>
              <a:tblPr/>
              <a:tblGrid>
                <a:gridCol w="2956283">
                  <a:extLst>
                    <a:ext uri="{9D8B030D-6E8A-4147-A177-3AD203B41FA5}">
                      <a16:colId xmlns:a16="http://schemas.microsoft.com/office/drawing/2014/main" val="703647593"/>
                    </a:ext>
                  </a:extLst>
                </a:gridCol>
                <a:gridCol w="1731304">
                  <a:extLst>
                    <a:ext uri="{9D8B030D-6E8A-4147-A177-3AD203B41FA5}">
                      <a16:colId xmlns:a16="http://schemas.microsoft.com/office/drawing/2014/main" val="3824136852"/>
                    </a:ext>
                  </a:extLst>
                </a:gridCol>
                <a:gridCol w="1731304">
                  <a:extLst>
                    <a:ext uri="{9D8B030D-6E8A-4147-A177-3AD203B41FA5}">
                      <a16:colId xmlns:a16="http://schemas.microsoft.com/office/drawing/2014/main" val="1268831458"/>
                    </a:ext>
                  </a:extLst>
                </a:gridCol>
                <a:gridCol w="1584307">
                  <a:extLst>
                    <a:ext uri="{9D8B030D-6E8A-4147-A177-3AD203B41FA5}">
                      <a16:colId xmlns:a16="http://schemas.microsoft.com/office/drawing/2014/main" val="1443598165"/>
                    </a:ext>
                  </a:extLst>
                </a:gridCol>
                <a:gridCol w="1910967">
                  <a:extLst>
                    <a:ext uri="{9D8B030D-6E8A-4147-A177-3AD203B41FA5}">
                      <a16:colId xmlns:a16="http://schemas.microsoft.com/office/drawing/2014/main" val="654605267"/>
                    </a:ext>
                  </a:extLst>
                </a:gridCol>
              </a:tblGrid>
              <a:tr h="352279">
                <a:tc rowSpan="2"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Item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en-CA" sz="1800" b="1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Distributed OS</a:t>
                      </a:r>
                      <a:endParaRPr lang="en-CA" sz="1800" dirty="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Network OS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Middleware-based OS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7631501"/>
                  </a:ext>
                </a:extLst>
              </a:tr>
              <a:tr h="7321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Multiproc.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Multicomp.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7631066"/>
                  </a:ext>
                </a:extLst>
              </a:tr>
              <a:tr h="555890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Degree of transparency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Very High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High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Low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High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0837214"/>
                  </a:ext>
                </a:extLst>
              </a:tr>
              <a:tr h="555890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Same OS on all nodes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Yes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Yes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No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No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6139966"/>
                  </a:ext>
                </a:extLst>
              </a:tr>
              <a:tr h="555890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Number of copies of OS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1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N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N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N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7234305"/>
                  </a:ext>
                </a:extLst>
              </a:tr>
              <a:tr h="643993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Basis for communication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Shared memory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Messages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Files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Model specific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5852697"/>
                  </a:ext>
                </a:extLst>
              </a:tr>
              <a:tr h="799940"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Resource management</a:t>
                      </a:r>
                      <a:endParaRPr lang="en-CA" sz="1800" dirty="0">
                        <a:effectLst/>
                      </a:endParaRPr>
                    </a:p>
                  </a:txBody>
                  <a:tcPr marL="28477" marR="28477" marT="28477" marB="28477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Global, central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Global, distributed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Per node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Per node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3223278"/>
                  </a:ext>
                </a:extLst>
              </a:tr>
              <a:tr h="555890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Scalability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No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Moderately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Yes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Varies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2538344"/>
                  </a:ext>
                </a:extLst>
              </a:tr>
              <a:tr h="643993"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Openness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Depends on OS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Depends on OS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Open</a:t>
                      </a:r>
                      <a:endParaRPr lang="en-CA" sz="180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</a:rPr>
                        <a:t>Open</a:t>
                      </a:r>
                      <a:endParaRPr lang="en-CA" sz="1800" dirty="0">
                        <a:effectLst/>
                      </a:endParaRPr>
                    </a:p>
                  </a:txBody>
                  <a:tcPr marL="28477" marR="28477" marT="28477" marB="284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65633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70079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>
            <a:extLst>
              <a:ext uri="{FF2B5EF4-FFF2-40B4-BE49-F238E27FC236}">
                <a16:creationId xmlns:a16="http://schemas.microsoft.com/office/drawing/2014/main" id="{9915102F-C406-477D-B8B3-5B9E10A3D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dirty="0"/>
              <a:t>A To-Do List</a:t>
            </a:r>
          </a:p>
        </p:txBody>
      </p:sp>
      <p:sp>
        <p:nvSpPr>
          <p:cNvPr id="59395" name="Content Placeholder 2">
            <a:extLst>
              <a:ext uri="{FF2B5EF4-FFF2-40B4-BE49-F238E27FC236}">
                <a16:creationId xmlns:a16="http://schemas.microsoft.com/office/drawing/2014/main" id="{D369063E-BDAF-4216-99AB-434F06AF6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en-US" dirty="0"/>
              <a:t>Read Chapters 1, ﻿Introduction</a:t>
            </a:r>
          </a:p>
          <a:p>
            <a:endParaRPr lang="en-US" altLang="en-US" dirty="0"/>
          </a:p>
          <a:p>
            <a:r>
              <a:rPr lang="en-US" altLang="en-US" dirty="0"/>
              <a:t>Attend the lab</a:t>
            </a:r>
          </a:p>
          <a:p>
            <a:endParaRPr lang="en-US" altLang="en-US" dirty="0"/>
          </a:p>
          <a:p>
            <a:r>
              <a:rPr lang="en-US" altLang="en-US" dirty="0"/>
              <a:t>Start working in your first assignment</a:t>
            </a:r>
          </a:p>
        </p:txBody>
      </p:sp>
    </p:spTree>
    <p:extLst>
      <p:ext uri="{BB962C8B-B14F-4D97-AF65-F5344CB8AC3E}">
        <p14:creationId xmlns:p14="http://schemas.microsoft.com/office/powerpoint/2010/main" val="15907799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dirty="0"/>
              <a:t>Next Lecture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sz="3600" dirty="0"/>
              <a:t> Chapter 2: ﻿Architectures</a:t>
            </a:r>
          </a:p>
          <a:p>
            <a:pPr>
              <a:defRPr/>
            </a:pPr>
            <a:r>
              <a:rPr lang="en-US" sz="3600" dirty="0">
                <a:solidFill>
                  <a:srgbClr val="FF0000"/>
                </a:solidFill>
              </a:rPr>
              <a:t>Monday 11:45 to 2:15</a:t>
            </a:r>
          </a:p>
          <a:p>
            <a:pPr>
              <a:defRPr/>
            </a:pPr>
            <a:r>
              <a:rPr lang="en-US" sz="3600" dirty="0">
                <a:solidFill>
                  <a:srgbClr val="FF0000"/>
                </a:solidFill>
              </a:rPr>
              <a:t>Wed: no live lecture</a:t>
            </a:r>
            <a:endParaRPr lang="en-US" sz="2000" dirty="0">
              <a:solidFill>
                <a:srgbClr val="FF0000"/>
              </a:solidFill>
            </a:endParaRPr>
          </a:p>
          <a:p>
            <a:pPr marL="0" indent="0" algn="ctr">
              <a:buNone/>
              <a:defRPr/>
            </a:pPr>
            <a:endParaRPr lang="en-US" sz="2400" dirty="0">
              <a:solidFill>
                <a:srgbClr val="0000FF"/>
              </a:solidFill>
            </a:endParaRPr>
          </a:p>
          <a:p>
            <a:pPr marL="0" indent="0" algn="ctr">
              <a:buNone/>
              <a:defRPr/>
            </a:pPr>
            <a:endParaRPr lang="en-US" sz="2400" dirty="0">
              <a:solidFill>
                <a:srgbClr val="0000FF"/>
              </a:solidFill>
            </a:endParaRPr>
          </a:p>
          <a:p>
            <a:pPr marL="0" indent="0" algn="ctr">
              <a:buNone/>
              <a:defRPr/>
            </a:pPr>
            <a:r>
              <a:rPr lang="en-US" sz="4000" dirty="0">
                <a:solidFill>
                  <a:srgbClr val="0070C0"/>
                </a:solidFill>
              </a:rPr>
              <a:t>Questions?</a:t>
            </a:r>
          </a:p>
          <a:p>
            <a:pPr lvl="1" algn="just" eaLnBrk="1" hangingPunct="1">
              <a:buFont typeface="Wingdings" pitchFamily="2" charset="2"/>
              <a:buChar char="§"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02FFCA-F211-164A-9842-60B1EDAF2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670" y="6356350"/>
            <a:ext cx="2743200" cy="365125"/>
          </a:xfrm>
        </p:spPr>
        <p:txBody>
          <a:bodyPr/>
          <a:lstStyle/>
          <a:p>
            <a:fld id="{6392489D-B01C-440F-AEFD-22E5E33E5597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31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like interaction in class</a:t>
            </a:r>
          </a:p>
          <a:p>
            <a:r>
              <a:rPr lang="en-US" dirty="0"/>
              <a:t>I like to ask questions</a:t>
            </a:r>
          </a:p>
          <a:p>
            <a:r>
              <a:rPr lang="en-US" dirty="0"/>
              <a:t>I like to be asked questions</a:t>
            </a:r>
          </a:p>
          <a:p>
            <a:endParaRPr lang="en-US" dirty="0"/>
          </a:p>
          <a:p>
            <a:r>
              <a:rPr lang="en-US" dirty="0"/>
              <a:t>I like to know (and memorize) your names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endParaRPr lang="en-US" dirty="0"/>
          </a:p>
          <a:p>
            <a:r>
              <a:rPr lang="en-US" dirty="0"/>
              <a:t>I like to give practical assignments and projects</a:t>
            </a:r>
          </a:p>
          <a:p>
            <a:endParaRPr lang="en-US" dirty="0"/>
          </a:p>
          <a:p>
            <a:r>
              <a:rPr lang="en-US" dirty="0"/>
              <a:t>I like to learn …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40A3B-1ED8-481F-BD6E-139336A1E20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32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296" y="76200"/>
            <a:ext cx="10333972" cy="1143000"/>
          </a:xfrm>
        </p:spPr>
        <p:txBody>
          <a:bodyPr/>
          <a:lstStyle/>
          <a:p>
            <a:pPr algn="ctr"/>
            <a:r>
              <a:rPr lang="en-US" dirty="0"/>
              <a:t>Course Textbook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63DB0-7281-4827-8448-7A67A6FFBEC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C3C283-7A20-E14C-BBB6-87547251600D}"/>
              </a:ext>
            </a:extLst>
          </p:cNvPr>
          <p:cNvSpPr/>
          <p:nvPr/>
        </p:nvSpPr>
        <p:spPr>
          <a:xfrm>
            <a:off x="1240971" y="1443839"/>
            <a:ext cx="10482943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Textbook: </a:t>
            </a:r>
          </a:p>
          <a:p>
            <a:endParaRPr lang="en-US" sz="2800" dirty="0"/>
          </a:p>
          <a:p>
            <a:r>
              <a:rPr lang="en-US" sz="2800" b="1" dirty="0">
                <a:solidFill>
                  <a:srgbClr val="00B050"/>
                </a:solidFill>
              </a:rPr>
              <a:t>Distributed Systems</a:t>
            </a:r>
            <a:r>
              <a:rPr lang="en-US" sz="2800" dirty="0"/>
              <a:t>, </a:t>
            </a:r>
            <a:r>
              <a:rPr lang="en-US" sz="2800" b="1" i="1" dirty="0"/>
              <a:t>3rd ed</a:t>
            </a:r>
            <a:r>
              <a:rPr lang="en-US" sz="2800" dirty="0"/>
              <a:t>, by Tannenbaum and Van Steen, Prentice Hall </a:t>
            </a:r>
            <a:r>
              <a:rPr lang="en-US" sz="2800" i="1" dirty="0"/>
              <a:t>2018</a:t>
            </a:r>
            <a:r>
              <a:rPr lang="en-US" sz="2800" dirty="0"/>
              <a:t> 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All lectures will be prepared from this book. </a:t>
            </a:r>
          </a:p>
          <a:p>
            <a:endParaRPr lang="en-CA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The book is </a:t>
            </a:r>
            <a:r>
              <a:rPr lang="en-CA" sz="2400" b="1" i="1" u="sng" dirty="0">
                <a:solidFill>
                  <a:srgbClr val="C00000"/>
                </a:solidFill>
              </a:rPr>
              <a:t>available at the </a:t>
            </a:r>
            <a:r>
              <a:rPr lang="en-CA" sz="2400" b="1" i="1" u="sng" dirty="0" err="1">
                <a:solidFill>
                  <a:srgbClr val="C00000"/>
                </a:solidFill>
              </a:rPr>
              <a:t>moodle</a:t>
            </a:r>
            <a:r>
              <a:rPr lang="en-CA" sz="2400" dirty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plus some other material, we may need. </a:t>
            </a:r>
          </a:p>
        </p:txBody>
      </p:sp>
    </p:spTree>
    <p:extLst>
      <p:ext uri="{BB962C8B-B14F-4D97-AF65-F5344CB8AC3E}">
        <p14:creationId xmlns:p14="http://schemas.microsoft.com/office/powerpoint/2010/main" val="60870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296" y="76200"/>
            <a:ext cx="10333972" cy="1143000"/>
          </a:xfrm>
        </p:spPr>
        <p:txBody>
          <a:bodyPr/>
          <a:lstStyle/>
          <a:p>
            <a:pPr algn="ctr"/>
            <a:r>
              <a:rPr lang="en-US" dirty="0"/>
              <a:t>Course Outline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63DB0-7281-4827-8448-7A67A6FFBEC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52B792-6F99-6347-9E2F-3567FC413F10}"/>
              </a:ext>
            </a:extLst>
          </p:cNvPr>
          <p:cNvSpPr/>
          <p:nvPr/>
        </p:nvSpPr>
        <p:spPr>
          <a:xfrm>
            <a:off x="864296" y="1275933"/>
            <a:ext cx="1063101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Introduction (today Part 1)</a:t>
            </a:r>
          </a:p>
          <a:p>
            <a:pPr lvl="1"/>
            <a:r>
              <a:rPr lang="en-US" sz="2400" dirty="0"/>
              <a:t>- What, why, why not?</a:t>
            </a:r>
          </a:p>
          <a:p>
            <a:pPr lvl="1"/>
            <a:r>
              <a:rPr lang="en-US" sz="2400" dirty="0"/>
              <a:t>- Basics</a:t>
            </a:r>
          </a:p>
          <a:p>
            <a:pPr lvl="1"/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Distributed Architectures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Interprocess</a:t>
            </a:r>
            <a:r>
              <a:rPr lang="en-US" sz="2400" dirty="0"/>
              <a:t> Communication</a:t>
            </a:r>
          </a:p>
          <a:p>
            <a:pPr marL="800100" lvl="1" indent="-342900">
              <a:buFontTx/>
              <a:buChar char="-"/>
            </a:pPr>
            <a:r>
              <a:rPr lang="en-US" sz="2400" dirty="0"/>
              <a:t>RPCs, RMI, message- and stream-oriented communication</a:t>
            </a:r>
          </a:p>
          <a:p>
            <a:pPr lvl="1"/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Processes and their scheduling</a:t>
            </a:r>
          </a:p>
          <a:p>
            <a:pPr marL="800100" lvl="1" indent="-342900">
              <a:buFontTx/>
              <a:buChar char="-"/>
            </a:pPr>
            <a:r>
              <a:rPr lang="en-US" sz="2400" dirty="0"/>
              <a:t>Thread/process scheduling, code/process migration, virtualization</a:t>
            </a:r>
          </a:p>
          <a:p>
            <a:pPr marL="800100" lvl="1" indent="-342900">
              <a:buFontTx/>
              <a:buChar char="-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Naming and location management</a:t>
            </a:r>
          </a:p>
          <a:p>
            <a:pPr lvl="1"/>
            <a:r>
              <a:rPr lang="en-US" sz="2400" dirty="0"/>
              <a:t>- Entities, addresses, access points</a:t>
            </a:r>
          </a:p>
        </p:txBody>
      </p:sp>
    </p:spTree>
    <p:extLst>
      <p:ext uri="{BB962C8B-B14F-4D97-AF65-F5344CB8AC3E}">
        <p14:creationId xmlns:p14="http://schemas.microsoft.com/office/powerpoint/2010/main" val="1224164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296" y="76200"/>
            <a:ext cx="10333972" cy="1143000"/>
          </a:xfrm>
        </p:spPr>
        <p:txBody>
          <a:bodyPr/>
          <a:lstStyle/>
          <a:p>
            <a:pPr algn="ctr"/>
            <a:r>
              <a:rPr lang="en-US" dirty="0"/>
              <a:t>Course Outline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63DB0-7281-4827-8448-7A67A6FFBEC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52B792-6F99-6347-9E2F-3567FC413F10}"/>
              </a:ext>
            </a:extLst>
          </p:cNvPr>
          <p:cNvSpPr/>
          <p:nvPr/>
        </p:nvSpPr>
        <p:spPr>
          <a:xfrm>
            <a:off x="864296" y="1275933"/>
            <a:ext cx="1063101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Canonical problems and solutions</a:t>
            </a:r>
          </a:p>
          <a:p>
            <a:pPr marL="800100" lvl="1" indent="-342900">
              <a:buFontTx/>
              <a:buChar char="-"/>
            </a:pPr>
            <a:r>
              <a:rPr lang="en-US" sz="2400" dirty="0"/>
              <a:t>Mutual exclusion, leader election, clock synchronization, …</a:t>
            </a:r>
          </a:p>
          <a:p>
            <a:pPr lvl="1"/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Resource sharing, replication and consistency</a:t>
            </a:r>
          </a:p>
          <a:p>
            <a:pPr marL="800100" lvl="1" indent="-342900">
              <a:buFontTx/>
              <a:buChar char="-"/>
            </a:pPr>
            <a:r>
              <a:rPr lang="en-US" sz="2400" dirty="0"/>
              <a:t>DFS, consistency issues, caching and replication</a:t>
            </a:r>
          </a:p>
          <a:p>
            <a:pPr lvl="1"/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Fault-tolerance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Security in distributed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Distributed middleware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Advanced topics: web, cloud computing, green computing, big data, multimedia, and mobile systems</a:t>
            </a:r>
          </a:p>
        </p:txBody>
      </p:sp>
    </p:spTree>
    <p:extLst>
      <p:ext uri="{BB962C8B-B14F-4D97-AF65-F5344CB8AC3E}">
        <p14:creationId xmlns:p14="http://schemas.microsoft.com/office/powerpoint/2010/main" val="3235582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296" y="76200"/>
            <a:ext cx="10333972" cy="1143000"/>
          </a:xfrm>
        </p:spPr>
        <p:txBody>
          <a:bodyPr/>
          <a:lstStyle/>
          <a:p>
            <a:pPr algn="ctr"/>
            <a:r>
              <a:rPr lang="en-US" dirty="0"/>
              <a:t> Course Grading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63DB0-7281-4827-8448-7A67A6FFBECC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8241B62-BDAE-D640-B519-7E8F3F559D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938659"/>
              </p:ext>
            </p:extLst>
          </p:nvPr>
        </p:nvGraphicFramePr>
        <p:xfrm>
          <a:off x="2434997" y="1761200"/>
          <a:ext cx="7322005" cy="2061971"/>
        </p:xfrm>
        <a:graphic>
          <a:graphicData uri="http://schemas.openxmlformats.org/drawingml/2006/table">
            <a:tbl>
              <a:tblPr/>
              <a:tblGrid>
                <a:gridCol w="4434619">
                  <a:extLst>
                    <a:ext uri="{9D8B030D-6E8A-4147-A177-3AD203B41FA5}">
                      <a16:colId xmlns:a16="http://schemas.microsoft.com/office/drawing/2014/main" val="2204739805"/>
                    </a:ext>
                  </a:extLst>
                </a:gridCol>
                <a:gridCol w="1471196">
                  <a:extLst>
                    <a:ext uri="{9D8B030D-6E8A-4147-A177-3AD203B41FA5}">
                      <a16:colId xmlns:a16="http://schemas.microsoft.com/office/drawing/2014/main" val="3817064949"/>
                    </a:ext>
                  </a:extLst>
                </a:gridCol>
                <a:gridCol w="1416190">
                  <a:extLst>
                    <a:ext uri="{9D8B030D-6E8A-4147-A177-3AD203B41FA5}">
                      <a16:colId xmlns:a16="http://schemas.microsoft.com/office/drawing/2014/main" val="1746849013"/>
                    </a:ext>
                  </a:extLst>
                </a:gridCol>
              </a:tblGrid>
              <a:tr h="604157"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Type</a:t>
                      </a:r>
                      <a:endParaRPr lang="en-CA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</a:t>
                      </a:r>
                      <a:endParaRPr lang="en-CA" sz="2400" dirty="0">
                        <a:effectLst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Weight</a:t>
                      </a:r>
                      <a:endParaRPr lang="en-CA" sz="2400">
                        <a:effectLst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84031"/>
                  </a:ext>
                </a:extLst>
              </a:tr>
              <a:tr h="4859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Project</a:t>
                      </a:r>
                      <a:endParaRPr lang="en-CA" sz="2400" dirty="0">
                        <a:effectLst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CA" sz="2400" dirty="0">
                        <a:effectLst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  <a:endParaRPr lang="en-CA" sz="2400" dirty="0">
                        <a:effectLst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3687979"/>
                  </a:ext>
                </a:extLst>
              </a:tr>
              <a:tr h="4859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Exams</a:t>
                      </a:r>
                      <a:endParaRPr lang="en-CA" sz="2400">
                        <a:effectLst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n-CA" sz="2400">
                        <a:effectLst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  <a:endParaRPr lang="en-CA" sz="2400" dirty="0">
                        <a:effectLst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8053264"/>
                  </a:ext>
                </a:extLst>
              </a:tr>
              <a:tr h="48593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Assignments </a:t>
                      </a:r>
                      <a:endParaRPr lang="en-CA" sz="2400" dirty="0">
                        <a:effectLst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en-CA" sz="2400">
                        <a:effectLst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  <a:endParaRPr lang="en-CA" sz="2400" dirty="0">
                        <a:effectLst/>
                      </a:endParaRPr>
                    </a:p>
                  </a:txBody>
                  <a:tcPr marL="34925" marR="34925" marT="34925" marB="34925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4386"/>
                  </a:ext>
                </a:extLst>
              </a:tr>
            </a:tbl>
          </a:graphicData>
        </a:graphic>
      </p:graphicFrame>
      <p:sp>
        <p:nvSpPr>
          <p:cNvPr id="11" name="Rectangle 3">
            <a:extLst>
              <a:ext uri="{FF2B5EF4-FFF2-40B4-BE49-F238E27FC236}">
                <a16:creationId xmlns:a16="http://schemas.microsoft.com/office/drawing/2014/main" id="{1CDF49F8-6613-8F48-A985-51B5822B84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1425" y="3495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F1AB0E2-69BB-C14F-A9FF-03AC8C0A2110}"/>
              </a:ext>
            </a:extLst>
          </p:cNvPr>
          <p:cNvSpPr/>
          <p:nvPr/>
        </p:nvSpPr>
        <p:spPr>
          <a:xfrm>
            <a:off x="2192791" y="4083706"/>
            <a:ext cx="78064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Table 1: Breakdown of the main activities involved in the course.</a:t>
            </a:r>
          </a:p>
        </p:txBody>
      </p:sp>
    </p:spTree>
    <p:extLst>
      <p:ext uri="{BB962C8B-B14F-4D97-AF65-F5344CB8AC3E}">
        <p14:creationId xmlns:p14="http://schemas.microsoft.com/office/powerpoint/2010/main" val="2030270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296" y="76200"/>
            <a:ext cx="10333972" cy="1143000"/>
          </a:xfrm>
        </p:spPr>
        <p:txBody>
          <a:bodyPr/>
          <a:lstStyle/>
          <a:p>
            <a:pPr algn="ctr"/>
            <a:r>
              <a:rPr lang="en-US" dirty="0"/>
              <a:t> Course Grading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63DB0-7281-4827-8448-7A67A6FFBEC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1CDF49F8-6613-8F48-A985-51B5822B84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1425" y="34956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1056AC-5599-BC4C-A1D0-C00BF595FA27}"/>
              </a:ext>
            </a:extLst>
          </p:cNvPr>
          <p:cNvSpPr/>
          <p:nvPr/>
        </p:nvSpPr>
        <p:spPr>
          <a:xfrm>
            <a:off x="213140" y="1506051"/>
            <a:ext cx="11636283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Project: </a:t>
            </a:r>
            <a:r>
              <a:rPr lang="en-US" sz="2400" b="1" dirty="0">
                <a:solidFill>
                  <a:srgbClr val="FF0000"/>
                </a:solidFill>
              </a:rPr>
              <a:t>35%</a:t>
            </a:r>
            <a:r>
              <a:rPr lang="en-US" sz="2400" dirty="0"/>
              <a:t> of your final score. </a:t>
            </a:r>
          </a:p>
          <a:p>
            <a:pPr marL="800100" lvl="1" indent="-342900">
              <a:buFontTx/>
              <a:buChar char="-"/>
            </a:pPr>
            <a:r>
              <a:rPr lang="en-US" sz="2400" dirty="0"/>
              <a:t>Each team consists of 3 to 4 students. </a:t>
            </a:r>
          </a:p>
          <a:p>
            <a:pPr marL="800100" lvl="1" indent="-342900">
              <a:buFontTx/>
              <a:buChar char="-"/>
            </a:pPr>
            <a:r>
              <a:rPr lang="en-US" sz="2400" dirty="0"/>
              <a:t>Each team will </a:t>
            </a:r>
            <a:r>
              <a:rPr lang="en-US" sz="2400" b="1" i="1" dirty="0">
                <a:solidFill>
                  <a:srgbClr val="FF0000"/>
                </a:solidFill>
              </a:rPr>
              <a:t>learn</a:t>
            </a:r>
            <a:r>
              <a:rPr lang="en-US" sz="2400" dirty="0"/>
              <a:t> one of the following systems:</a:t>
            </a:r>
          </a:p>
          <a:p>
            <a:pPr marL="1257300" lvl="2" indent="-342900">
              <a:buFontTx/>
              <a:buChar char="-"/>
            </a:pPr>
            <a:r>
              <a:rPr lang="en-US" sz="2400" dirty="0"/>
              <a:t>Pregel, </a:t>
            </a:r>
            <a:r>
              <a:rPr lang="en-US" sz="2400" dirty="0" err="1"/>
              <a:t>GraphLab</a:t>
            </a:r>
            <a:r>
              <a:rPr lang="en-US" sz="2400" dirty="0"/>
              <a:t>, </a:t>
            </a:r>
            <a:r>
              <a:rPr lang="en-US" sz="2400" dirty="0" err="1"/>
              <a:t>PowerGraph</a:t>
            </a:r>
            <a:r>
              <a:rPr lang="en-US" sz="2400" dirty="0"/>
              <a:t>, Cassandra, Couchbase, MongoDB, or Elasticsearch. You can propose a parallel system to develop. </a:t>
            </a:r>
          </a:p>
          <a:p>
            <a:pPr marL="1257300" lvl="2" indent="-342900">
              <a:buFontTx/>
              <a:buChar char="-"/>
            </a:pPr>
            <a:r>
              <a:rPr lang="en-US" sz="2400" b="1" i="1" dirty="0">
                <a:solidFill>
                  <a:srgbClr val="00B050"/>
                </a:solidFill>
              </a:rPr>
              <a:t>Discuss</a:t>
            </a:r>
            <a:r>
              <a:rPr lang="en-US" sz="2400" b="1" i="1" dirty="0">
                <a:solidFill>
                  <a:srgbClr val="FF0000"/>
                </a:solidFill>
              </a:rPr>
              <a:t> the concepts of distributed systems </a:t>
            </a:r>
            <a:r>
              <a:rPr lang="en-US" sz="2400" dirty="0"/>
              <a:t>in the chosen system. </a:t>
            </a:r>
          </a:p>
          <a:p>
            <a:pPr marL="1257300" lvl="2" indent="-342900">
              <a:buFontTx/>
              <a:buChar char="-"/>
            </a:pPr>
            <a:r>
              <a:rPr lang="en-US" sz="2400" b="1" dirty="0">
                <a:solidFill>
                  <a:srgbClr val="00B050"/>
                </a:solidFill>
              </a:rPr>
              <a:t>Use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FF0000"/>
                </a:solidFill>
              </a:rPr>
              <a:t>a real dataset of at least one GB, the larger the better, </a:t>
            </a:r>
            <a:r>
              <a:rPr lang="en-US" sz="2400" dirty="0"/>
              <a:t>and </a:t>
            </a:r>
          </a:p>
          <a:p>
            <a:pPr marL="1257300" lvl="2" indent="-342900">
              <a:buFontTx/>
              <a:buChar char="-"/>
            </a:pPr>
            <a:r>
              <a:rPr lang="en-US" sz="2400" b="1" i="1" dirty="0">
                <a:solidFill>
                  <a:srgbClr val="00B050"/>
                </a:solidFill>
              </a:rPr>
              <a:t>Demo</a:t>
            </a:r>
            <a:r>
              <a:rPr lang="en-US" sz="2400" dirty="0"/>
              <a:t> the capabilities of the chosen system. </a:t>
            </a:r>
          </a:p>
          <a:p>
            <a:pPr marL="1257300" lvl="2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The deliverables of the project are: </a:t>
            </a:r>
          </a:p>
          <a:p>
            <a:pPr algn="ctr"/>
            <a:r>
              <a:rPr lang="en-US" sz="2400" b="1" dirty="0"/>
              <a:t>Demo</a:t>
            </a:r>
            <a:r>
              <a:rPr lang="en-US" sz="2400" dirty="0"/>
              <a:t> 		</a:t>
            </a:r>
            <a:r>
              <a:rPr lang="en-US" sz="2400" b="1" dirty="0">
                <a:solidFill>
                  <a:srgbClr val="FF0000"/>
                </a:solidFill>
              </a:rPr>
              <a:t>20%</a:t>
            </a:r>
            <a:r>
              <a:rPr lang="en-US" sz="2400" dirty="0"/>
              <a:t> of the final grade </a:t>
            </a:r>
          </a:p>
          <a:p>
            <a:pPr algn="ctr"/>
            <a:r>
              <a:rPr lang="en-US" sz="2400" b="1" dirty="0"/>
              <a:t>Presentation</a:t>
            </a:r>
            <a:r>
              <a:rPr lang="en-US" sz="2400" dirty="0"/>
              <a:t>  	</a:t>
            </a:r>
            <a:r>
              <a:rPr lang="en-US" sz="2400" b="1" dirty="0">
                <a:solidFill>
                  <a:srgbClr val="FF0000"/>
                </a:solidFill>
              </a:rPr>
              <a:t>10%</a:t>
            </a:r>
            <a:r>
              <a:rPr lang="en-US" sz="2400" dirty="0"/>
              <a:t> of the final grade</a:t>
            </a:r>
          </a:p>
          <a:p>
            <a:pPr algn="ctr"/>
            <a:r>
              <a:rPr lang="en-US" sz="2400" b="1" dirty="0"/>
              <a:t>Report</a:t>
            </a:r>
            <a:r>
              <a:rPr lang="en-US" sz="2400" dirty="0"/>
              <a:t> 	</a:t>
            </a:r>
            <a:r>
              <a:rPr lang="en-US" sz="2400" b="1" dirty="0">
                <a:solidFill>
                  <a:srgbClr val="FF0000"/>
                </a:solidFill>
              </a:rPr>
              <a:t>5%</a:t>
            </a:r>
            <a:r>
              <a:rPr lang="en-US" sz="2400" dirty="0"/>
              <a:t> of the final grade</a:t>
            </a:r>
          </a:p>
        </p:txBody>
      </p:sp>
    </p:spTree>
    <p:extLst>
      <p:ext uri="{BB962C8B-B14F-4D97-AF65-F5344CB8AC3E}">
        <p14:creationId xmlns:p14="http://schemas.microsoft.com/office/powerpoint/2010/main" val="3741874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7504</TotalTime>
  <Words>1960</Words>
  <Application>Microsoft Macintosh PowerPoint</Application>
  <PresentationFormat>Widescreen</PresentationFormat>
  <Paragraphs>512</Paragraphs>
  <Slides>38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Calibri</vt:lpstr>
      <vt:lpstr>Calibri Light</vt:lpstr>
      <vt:lpstr>LMSans10</vt:lpstr>
      <vt:lpstr>Tahoma</vt:lpstr>
      <vt:lpstr>Times New Roman</vt:lpstr>
      <vt:lpstr>Wingdings</vt:lpstr>
      <vt:lpstr>Office Theme</vt:lpstr>
      <vt:lpstr>Distributed Systems Design COMP 6231 </vt:lpstr>
      <vt:lpstr>PowerPoint Presentation</vt:lpstr>
      <vt:lpstr>Course Staff</vt:lpstr>
      <vt:lpstr>Teaching Style</vt:lpstr>
      <vt:lpstr>Course Textbook</vt:lpstr>
      <vt:lpstr>Course Outline</vt:lpstr>
      <vt:lpstr>Course Outline</vt:lpstr>
      <vt:lpstr> Course Grading </vt:lpstr>
      <vt:lpstr> Course Grading </vt:lpstr>
      <vt:lpstr> Course Grading </vt:lpstr>
      <vt:lpstr>PowerPoint Presentation</vt:lpstr>
      <vt:lpstr>Data Becoming Critical to Our Lives</vt:lpstr>
      <vt:lpstr>We Live in a World of Data…</vt:lpstr>
      <vt:lpstr>What Do We Do With Data?</vt:lpstr>
      <vt:lpstr>How to Store and Process Data at Scale?</vt:lpstr>
      <vt:lpstr>Vertical Scaling</vt:lpstr>
      <vt:lpstr>Vertical Scaling</vt:lpstr>
      <vt:lpstr>Vertical Scaling</vt:lpstr>
      <vt:lpstr>Vertical Scaling</vt:lpstr>
      <vt:lpstr>Vertical Scaling</vt:lpstr>
      <vt:lpstr>How to Store and Process Data at Scale?</vt:lpstr>
      <vt:lpstr>Horizontal Scaling</vt:lpstr>
      <vt:lpstr>Requirements</vt:lpstr>
      <vt:lpstr>Requirements</vt:lpstr>
      <vt:lpstr> Degree of Parallelism</vt:lpstr>
      <vt:lpstr>So, What is a Distributed System?</vt:lpstr>
      <vt:lpstr>Features</vt:lpstr>
      <vt:lpstr>Parallel vs. Distributed Systems</vt:lpstr>
      <vt:lpstr>Another Definition of a Distributed System</vt:lpstr>
      <vt:lpstr>Distributed System Models </vt:lpstr>
      <vt:lpstr>Emerging Models</vt:lpstr>
      <vt:lpstr>Middleware-based Systems</vt:lpstr>
      <vt:lpstr>Transparency in a Distributed System</vt:lpstr>
      <vt:lpstr>Scalable Distributed System</vt:lpstr>
      <vt:lpstr>Scaling Techniques</vt:lpstr>
      <vt:lpstr>Comparison between Systems</vt:lpstr>
      <vt:lpstr>A To-Do List</vt:lpstr>
      <vt:lpstr>Next Lecture</vt:lpstr>
    </vt:vector>
  </TitlesOfParts>
  <Company>@domainou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Mohammad Hammoud</dc:creator>
  <cp:lastModifiedBy>Essam Mansour</cp:lastModifiedBy>
  <cp:revision>108</cp:revision>
  <dcterms:created xsi:type="dcterms:W3CDTF">2017-08-20T11:00:57Z</dcterms:created>
  <dcterms:modified xsi:type="dcterms:W3CDTF">2021-01-13T16:43:44Z</dcterms:modified>
</cp:coreProperties>
</file>

<file path=docProps/thumbnail.jpeg>
</file>